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1" r:id="rId6"/>
    <p:sldMasterId id="2147493624" r:id="rId7"/>
    <p:sldMasterId id="2147493638" r:id="rId8"/>
    <p:sldMasterId id="2147493648" r:id="rId9"/>
    <p:sldMasterId id="2147493661" r:id="rId10"/>
  </p:sldMasterIdLst>
  <p:notesMasterIdLst>
    <p:notesMasterId r:id="rId103"/>
  </p:notesMasterIdLst>
  <p:handoutMasterIdLst>
    <p:handoutMasterId r:id="rId104"/>
  </p:handoutMasterIdLst>
  <p:sldIdLst>
    <p:sldId id="1145" r:id="rId11"/>
    <p:sldId id="991" r:id="rId12"/>
    <p:sldId id="998" r:id="rId13"/>
    <p:sldId id="1014" r:id="rId14"/>
    <p:sldId id="1148" r:id="rId15"/>
    <p:sldId id="1006" r:id="rId16"/>
    <p:sldId id="1007" r:id="rId17"/>
    <p:sldId id="1008" r:id="rId18"/>
    <p:sldId id="1146" r:id="rId19"/>
    <p:sldId id="1004" r:id="rId20"/>
    <p:sldId id="832" r:id="rId21"/>
    <p:sldId id="1009" r:id="rId22"/>
    <p:sldId id="1005" r:id="rId23"/>
    <p:sldId id="833" r:id="rId24"/>
    <p:sldId id="851" r:id="rId25"/>
    <p:sldId id="836" r:id="rId26"/>
    <p:sldId id="837" r:id="rId27"/>
    <p:sldId id="852" r:id="rId28"/>
    <p:sldId id="1010" r:id="rId29"/>
    <p:sldId id="996" r:id="rId30"/>
    <p:sldId id="997" r:id="rId31"/>
    <p:sldId id="1011" r:id="rId32"/>
    <p:sldId id="949" r:id="rId33"/>
    <p:sldId id="1012" r:id="rId34"/>
    <p:sldId id="1013" r:id="rId35"/>
    <p:sldId id="932" r:id="rId36"/>
    <p:sldId id="999" r:id="rId37"/>
    <p:sldId id="1015" r:id="rId38"/>
    <p:sldId id="1028" r:id="rId39"/>
    <p:sldId id="1142" r:id="rId40"/>
    <p:sldId id="1143" r:id="rId41"/>
    <p:sldId id="1144" r:id="rId42"/>
    <p:sldId id="418" r:id="rId43"/>
    <p:sldId id="1018" r:id="rId44"/>
    <p:sldId id="1017" r:id="rId45"/>
    <p:sldId id="1025" r:id="rId46"/>
    <p:sldId id="1026" r:id="rId47"/>
    <p:sldId id="1016" r:id="rId48"/>
    <p:sldId id="969" r:id="rId49"/>
    <p:sldId id="971" r:id="rId50"/>
    <p:sldId id="968" r:id="rId51"/>
    <p:sldId id="970" r:id="rId52"/>
    <p:sldId id="1019" r:id="rId53"/>
    <p:sldId id="1020" r:id="rId54"/>
    <p:sldId id="1021" r:id="rId55"/>
    <p:sldId id="426" r:id="rId56"/>
    <p:sldId id="421" r:id="rId57"/>
    <p:sldId id="339" r:id="rId58"/>
    <p:sldId id="900" r:id="rId59"/>
    <p:sldId id="343" r:id="rId60"/>
    <p:sldId id="344" r:id="rId61"/>
    <p:sldId id="345" r:id="rId62"/>
    <p:sldId id="347" r:id="rId63"/>
    <p:sldId id="348" r:id="rId64"/>
    <p:sldId id="346" r:id="rId65"/>
    <p:sldId id="901" r:id="rId66"/>
    <p:sldId id="902" r:id="rId67"/>
    <p:sldId id="904" r:id="rId68"/>
    <p:sldId id="1022" r:id="rId69"/>
    <p:sldId id="427" r:id="rId70"/>
    <p:sldId id="337" r:id="rId71"/>
    <p:sldId id="338" r:id="rId72"/>
    <p:sldId id="1147" r:id="rId73"/>
    <p:sldId id="364" r:id="rId74"/>
    <p:sldId id="340" r:id="rId75"/>
    <p:sldId id="341" r:id="rId76"/>
    <p:sldId id="912" r:id="rId77"/>
    <p:sldId id="911" r:id="rId78"/>
    <p:sldId id="916" r:id="rId79"/>
    <p:sldId id="917" r:id="rId80"/>
    <p:sldId id="918" r:id="rId81"/>
    <p:sldId id="365" r:id="rId82"/>
    <p:sldId id="919" r:id="rId83"/>
    <p:sldId id="920" r:id="rId84"/>
    <p:sldId id="349" r:id="rId85"/>
    <p:sldId id="921" r:id="rId86"/>
    <p:sldId id="1023" r:id="rId87"/>
    <p:sldId id="923" r:id="rId88"/>
    <p:sldId id="924" r:id="rId89"/>
    <p:sldId id="927" r:id="rId90"/>
    <p:sldId id="981" r:id="rId91"/>
    <p:sldId id="982" r:id="rId92"/>
    <p:sldId id="983" r:id="rId93"/>
    <p:sldId id="984" r:id="rId94"/>
    <p:sldId id="350" r:id="rId95"/>
    <p:sldId id="351" r:id="rId96"/>
    <p:sldId id="352" r:id="rId97"/>
    <p:sldId id="353" r:id="rId98"/>
    <p:sldId id="925" r:id="rId99"/>
    <p:sldId id="926" r:id="rId100"/>
    <p:sldId id="1024" r:id="rId101"/>
    <p:sldId id="1027" r:id="rId10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E1FF"/>
    <a:srgbClr val="10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96347"/>
  </p:normalViewPr>
  <p:slideViewPr>
    <p:cSldViewPr snapToObjects="1">
      <p:cViewPr varScale="1">
        <p:scale>
          <a:sx n="247" d="100"/>
          <a:sy n="247" d="100"/>
        </p:scale>
        <p:origin x="216" y="552"/>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07" Type="http://schemas.openxmlformats.org/officeDocument/2006/relationships/theme" Target="theme/theme1.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9/6/25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F70BE-C7B1-8CCF-E9DB-6D4DEC69CD10}"/>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69D1C5D6-0032-EEA1-0087-8CED464D7B8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8B8D075B-132A-2A4A-92B7-41D8E0F5A6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F84A1CA6-E6A2-30F8-71BD-6061975927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271698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26</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417513" y="703263"/>
            <a:ext cx="6162675"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
        <p:nvSpPr>
          <p:cNvPr id="2" name="Google Shape;173;p19">
            <a:extLst>
              <a:ext uri="{FF2B5EF4-FFF2-40B4-BE49-F238E27FC236}">
                <a16:creationId xmlns:a16="http://schemas.microsoft.com/office/drawing/2014/main" id="{8B3E9DA0-20FC-2339-3CE5-48CCB831056B}"/>
              </a:ext>
            </a:extLst>
          </p:cNvPr>
          <p:cNvSpPr/>
          <p:nvPr userDrawn="1"/>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2253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949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76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00727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0142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8781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5" name="Google Shape;173;p19">
            <a:extLst>
              <a:ext uri="{FF2B5EF4-FFF2-40B4-BE49-F238E27FC236}">
                <a16:creationId xmlns:a16="http://schemas.microsoft.com/office/drawing/2014/main" id="{DF049106-79A9-0E9C-B5FE-2BBB5523C04E}"/>
              </a:ext>
            </a:extLst>
          </p:cNvPr>
          <p:cNvSpPr/>
          <p:nvPr userDrawn="1"/>
        </p:nvSpPr>
        <p:spPr>
          <a:xfrm>
            <a:off x="0" y="444319"/>
            <a:ext cx="9144000" cy="4261031"/>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56721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706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54795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888779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633676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797083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7995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10649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0317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883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60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7889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5209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4196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77973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250407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8778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446592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50869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86216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3341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68853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451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48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322854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954115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181218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785990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022575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521639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438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1050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084161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705311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542967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42749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449127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162009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782544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719359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9920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437059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9383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5761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623233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423342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2913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446769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004117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6314410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58723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userDrawn="1"/>
        </p:nvSpPr>
        <p:spPr>
          <a:xfrm>
            <a:off x="0" y="-25725"/>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a:cxnSpLocks/>
          </p:cNvCxnSpPr>
          <p:nvPr userDrawn="1"/>
        </p:nvCxnSpPr>
        <p:spPr>
          <a:xfrm>
            <a:off x="0" y="514350"/>
            <a:ext cx="9121350" cy="0"/>
          </a:xfrm>
          <a:prstGeom prst="straightConnector1">
            <a:avLst/>
          </a:prstGeom>
          <a:noFill/>
          <a:ln w="28575" cap="flat" cmpd="sng">
            <a:solidFill>
              <a:schemeClr val="lt1"/>
            </a:solidFill>
            <a:prstDash val="solid"/>
            <a:round/>
            <a:headEnd type="none" w="med" len="med"/>
            <a:tailEnd type="none" w="med" len="med"/>
          </a:ln>
        </p:spPr>
      </p:cxnSp>
      <p:sp>
        <p:nvSpPr>
          <p:cNvPr id="179" name="Google Shape;179;p19"/>
          <p:cNvSpPr txBox="1">
            <a:spLocks noGrp="1"/>
          </p:cNvSpPr>
          <p:nvPr>
            <p:ph type="body" idx="3"/>
          </p:nvPr>
        </p:nvSpPr>
        <p:spPr>
          <a:xfrm>
            <a:off x="172570" y="590550"/>
            <a:ext cx="8345107" cy="3969781"/>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
        <p:nvSpPr>
          <p:cNvPr id="3" name="Title 1">
            <a:extLst>
              <a:ext uri="{FF2B5EF4-FFF2-40B4-BE49-F238E27FC236}">
                <a16:creationId xmlns:a16="http://schemas.microsoft.com/office/drawing/2014/main" id="{29D1C08B-D8A4-7705-2509-DC8D07E9A69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3285932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14327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912915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101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5.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emf"/><Relationship Id="rId5" Type="http://schemas.openxmlformats.org/officeDocument/2006/relationships/slideLayout" Target="../slideLayouts/slideLayout44.xml"/><Relationship Id="rId10" Type="http://schemas.openxmlformats.org/officeDocument/2006/relationships/theme" Target="../theme/theme5.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7.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674" r:id="rId2"/>
    <p:sldLayoutId id="2147493474" r:id="rId3"/>
    <p:sldLayoutId id="2147493586" r:id="rId4"/>
    <p:sldLayoutId id="2147493608" r:id="rId5"/>
    <p:sldLayoutId id="2147493607" r:id="rId6"/>
    <p:sldLayoutId id="2147493610"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1648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6606516"/>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 id="214749363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64563873"/>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174193"/>
      </p:ext>
    </p:extLst>
  </p:cSld>
  <p:clrMap bg1="lt1" tx1="dk1" bg2="lt2" tx2="dk2" accent1="accent1" accent2="accent2" accent3="accent3" accent4="accent4" accent5="accent5" accent6="accent6" hlink="hlink" folHlink="folHlink"/>
  <p:sldLayoutIdLst>
    <p:sldLayoutId id="2147493649" r:id="rId1"/>
    <p:sldLayoutId id="2147493650" r:id="rId2"/>
    <p:sldLayoutId id="2147493651" r:id="rId3"/>
    <p:sldLayoutId id="2147493652" r:id="rId4"/>
    <p:sldLayoutId id="2147493653" r:id="rId5"/>
    <p:sldLayoutId id="2147493654" r:id="rId6"/>
    <p:sldLayoutId id="2147493655" r:id="rId7"/>
    <p:sldLayoutId id="2147493656" r:id="rId8"/>
    <p:sldLayoutId id="2147493657" r:id="rId9"/>
    <p:sldLayoutId id="2147493658" r:id="rId10"/>
    <p:sldLayoutId id="2147493659" r:id="rId11"/>
    <p:sldLayoutId id="21474936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603285"/>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7.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db-book.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donald-f-ferguson.github.io/W4111-Introduction-to-Databases-Ne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db-book.com/slides-dir/index.html"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lucid.app/lucidchart/e17c22fd-541e-4d6b-abdb-d5803c342475/edit?viewport_loc=-574%2C-147%2C2411%2C1301%2CBa~Liy5..UW3&amp;invitationId=inv_4ce204b1-0e04-4666-9173-d4e421ab5df9"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7.tiff"/><Relationship Id="rId1" Type="http://schemas.openxmlformats.org/officeDocument/2006/relationships/slideLayout" Target="../slideLayouts/slideLayout1.xml"/><Relationship Id="rId6" Type="http://schemas.openxmlformats.org/officeDocument/2006/relationships/image" Target="../media/image29.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40.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38.png"/><Relationship Id="rId1" Type="http://schemas.openxmlformats.org/officeDocument/2006/relationships/slideLayout" Target="../slideLayouts/slideLayout40.xml"/><Relationship Id="rId5" Type="http://schemas.openxmlformats.org/officeDocument/2006/relationships/hyperlink" Target="https://www.drawio.com/" TargetMode="External"/><Relationship Id="rId4" Type="http://schemas.openxmlformats.org/officeDocument/2006/relationships/hyperlink" Target="https://vertabelo.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1.jpeg"/></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4855F-8DE1-F60A-3380-3DA0AD9CBE7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C01EE9A-2CCF-62CA-8B12-D725F3DAB7AF}"/>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19FCE1A7-A30D-BB77-A5B7-B166AAD3606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7447D309-B90F-7516-9780-C8D4679A6B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3CFA9583-FF1D-296D-DFC8-2AEDE05A050C}"/>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Fall 2025</a:t>
            </a:r>
            <a:br>
              <a:rPr lang="en-US" altLang="en-US" sz="3200" b="1" i="1" dirty="0"/>
            </a:br>
            <a:r>
              <a:rPr lang="en-US" altLang="en-US" sz="2800" b="1" i="1" dirty="0"/>
              <a:t>Lecture 1: Introduction, Overview, Concepts</a:t>
            </a:r>
            <a:endParaRPr lang="en-US" altLang="en-US" sz="3200" b="1" i="1" dirty="0"/>
          </a:p>
        </p:txBody>
      </p:sp>
      <p:sp>
        <p:nvSpPr>
          <p:cNvPr id="3" name="TextBox 10">
            <a:extLst>
              <a:ext uri="{FF2B5EF4-FFF2-40B4-BE49-F238E27FC236}">
                <a16:creationId xmlns:a16="http://schemas.microsoft.com/office/drawing/2014/main" id="{72BEAC17-3FCD-47B4-216F-D0E6C76FB08B}"/>
              </a:ext>
            </a:extLst>
          </p:cNvPr>
          <p:cNvSpPr txBox="1">
            <a:spLocks noChangeArrowheads="1"/>
          </p:cNvSpPr>
          <p:nvPr/>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1</a:t>
            </a:fld>
            <a:endParaRPr lang="en-US" altLang="en-US" sz="1000" i="1" dirty="0">
              <a:solidFill>
                <a:schemeClr val="bg1"/>
              </a:solidFill>
            </a:endParaRPr>
          </a:p>
        </p:txBody>
      </p:sp>
    </p:spTree>
    <p:extLst>
      <p:ext uri="{BB962C8B-B14F-4D97-AF65-F5344CB8AC3E}">
        <p14:creationId xmlns:p14="http://schemas.microsoft.com/office/powerpoint/2010/main" val="2023619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a:xfrm>
            <a:off x="76200" y="-2595"/>
            <a:ext cx="9140835" cy="351014"/>
          </a:xfrm>
          <a:prstGeom prst="rect">
            <a:avLst/>
          </a:prstGeom>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40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(Synopsys)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25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a:xfrm>
            <a:off x="76200" y="57150"/>
            <a:ext cx="9140835" cy="351014"/>
          </a:xfrm>
          <a:prstGeom prst="rect">
            <a:avLst/>
          </a:prstGeom>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have industry experience. They can relate to your experience in the class and help you be successful.</a:t>
            </a:r>
          </a:p>
          <a:p>
            <a:r>
              <a:rPr lang="en-US" dirty="0"/>
              <a:t>I ask them to be your advocates. For example,</a:t>
            </a:r>
          </a:p>
          <a:p>
            <a:pPr lvl="1"/>
            <a:r>
              <a:rPr lang="en-US" dirty="0"/>
              <a:t>Based on their feedback last fall,</a:t>
            </a:r>
          </a:p>
          <a:p>
            <a:pPr lvl="1"/>
            <a:r>
              <a:rPr lang="en-US" dirty="0"/>
              <a:t>I decreased the length of the final exam by 40%.</a:t>
            </a:r>
          </a:p>
          <a:p>
            <a:r>
              <a:rPr lang="en-US" dirty="0"/>
              <a:t>If you are struggling, please contact them and/or me.</a:t>
            </a:r>
          </a:p>
          <a:p>
            <a:r>
              <a:rPr lang="en-US" dirty="0"/>
              <a:t>The TAs: I will publish the info.</a:t>
            </a:r>
          </a:p>
        </p:txBody>
      </p:sp>
    </p:spTree>
    <p:extLst>
      <p:ext uri="{BB962C8B-B14F-4D97-AF65-F5344CB8AC3E}">
        <p14:creationId xmlns:p14="http://schemas.microsoft.com/office/powerpoint/2010/main" val="745292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a:xfrm>
            <a:off x="172570" y="590550"/>
            <a:ext cx="8345107" cy="3969781"/>
          </a:xfrm>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introduction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r>
              <a:rPr lang="en-US" dirty="0"/>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a:xfrm>
            <a:off x="172570" y="1121"/>
            <a:ext cx="8666629" cy="443198"/>
          </a:xfrm>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172570" y="590550"/>
            <a:ext cx="8345107" cy="3969781"/>
          </a:xfrm>
        </p:spPr>
        <p:txBody>
          <a:bodyPr/>
          <a:lstStyle/>
          <a:p>
            <a:r>
              <a:rPr lang="en-US" sz="1400" dirty="0"/>
              <a:t>This course is foundational, and will teach you the </a:t>
            </a:r>
            <a:br>
              <a:rPr lang="en-US" sz="1400" dirty="0"/>
            </a:br>
            <a:r>
              <a:rPr lang="en-US" sz="1400" dirty="0"/>
              <a:t>core concepts in</a:t>
            </a:r>
          </a:p>
          <a:p>
            <a:pPr lvl="1"/>
            <a:r>
              <a:rPr lang="en-US" sz="1100" dirty="0"/>
              <a:t>Data modeling</a:t>
            </a:r>
          </a:p>
          <a:p>
            <a:pPr lvl="1"/>
            <a:r>
              <a:rPr lang="en-US" sz="1100" dirty="0"/>
              <a:t>Data model implementation; Data manipulation.</a:t>
            </a:r>
          </a:p>
          <a:p>
            <a:pPr lvl="1"/>
            <a:r>
              <a:rPr lang="en-US" sz="1100" dirty="0"/>
              <a:t>Different database models and database management systems.</a:t>
            </a:r>
          </a:p>
          <a:p>
            <a:pPr lvl="1"/>
            <a:r>
              <a:rPr lang="en-US" sz="1100" dirty="0"/>
              <a:t>Implementation and architecture of data centric applications</a:t>
            </a:r>
            <a:br>
              <a:rPr lang="en-US" sz="1100" dirty="0"/>
            </a:br>
            <a:r>
              <a:rPr lang="en-US" sz="1100" dirty="0"/>
              <a:t>and database management systems.</a:t>
            </a:r>
          </a:p>
          <a:p>
            <a:r>
              <a:rPr lang="en-US" sz="1400" dirty="0"/>
              <a:t>ANY non-trivial application</a:t>
            </a:r>
          </a:p>
          <a:p>
            <a:pPr lvl="1"/>
            <a:r>
              <a:rPr lang="en-US" sz="1100" dirty="0"/>
              <a:t>Requires a well-designed data model.</a:t>
            </a:r>
          </a:p>
          <a:p>
            <a:pPr lvl="1"/>
            <a:r>
              <a:rPr lang="en-US" sz="1100" dirty="0"/>
              <a:t>Implements a data model and manipulates data.</a:t>
            </a:r>
          </a:p>
          <a:p>
            <a:pPr lvl="1"/>
            <a:r>
              <a:rPr lang="en-US" sz="1100" dirty="0"/>
              <a:t>Uses a database management system.</a:t>
            </a:r>
          </a:p>
          <a:p>
            <a:r>
              <a:rPr lang="en-US" sz="1400" dirty="0"/>
              <a:t>Understanding databases and database management </a:t>
            </a:r>
            <a:br>
              <a:rPr lang="en-US" sz="1400" dirty="0"/>
            </a:br>
            <a:r>
              <a:rPr lang="en-US" sz="1400" dirty="0"/>
              <a:t>is core to the “hottest fields” in computer science, e.g.</a:t>
            </a:r>
          </a:p>
          <a:p>
            <a:pPr lvl="1"/>
            <a:r>
              <a:rPr lang="en-US" sz="1100" dirty="0"/>
              <a:t>Data science</a:t>
            </a:r>
          </a:p>
          <a:p>
            <a:pPr lvl="1"/>
            <a:r>
              <a:rPr lang="en-US" sz="1100" dirty="0"/>
              <a:t>Machine learning</a:t>
            </a:r>
          </a:p>
          <a:p>
            <a:pPr lvl="1"/>
            <a:r>
              <a:rPr lang="en-US" sz="1100" dirty="0"/>
              <a:t>Intelligent (Autonomous) systems</a:t>
            </a:r>
          </a:p>
          <a:p>
            <a:pPr lvl="1"/>
            <a:r>
              <a:rPr lang="en-US" sz="1100" dirty="0"/>
              <a:t>Internet-of-Things</a:t>
            </a:r>
          </a:p>
          <a:p>
            <a:pPr lvl="1"/>
            <a:r>
              <a:rPr lang="en-US" sz="1100" dirty="0"/>
              <a:t>Cybersecurity</a:t>
            </a:r>
          </a:p>
          <a:p>
            <a:pPr lvl="1"/>
            <a:r>
              <a:rPr lang="en-US" sz="1100" dirty="0"/>
              <a:t>Cloud Computing</a:t>
            </a:r>
          </a:p>
        </p:txBody>
      </p:sp>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a:xfrm>
            <a:off x="172570" y="1121"/>
            <a:ext cx="8666629" cy="443198"/>
          </a:xfrm>
        </p:spPr>
        <p:txBody>
          <a:bodyPr/>
          <a:lstStyle/>
          <a:p>
            <a:r>
              <a:rPr lang="en-US" dirty="0"/>
              <a:t>The Course – Value and my Perspective</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701BC4-9B23-C430-DBE3-D8CCA1D5BCA3}"/>
              </a:ext>
            </a:extLst>
          </p:cNvPr>
          <p:cNvSpPr>
            <a:spLocks noGrp="1"/>
          </p:cNvSpPr>
          <p:nvPr>
            <p:ph idx="1"/>
          </p:nvPr>
        </p:nvSpPr>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a:xfrm>
            <a:off x="142895" y="39131"/>
            <a:ext cx="9140835" cy="351014"/>
          </a:xfrm>
          <a:prstGeom prst="rect">
            <a:avLst/>
          </a:prstGeom>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600" dirty="0"/>
              <a:t>We use Python and the python ecosystem despite the fact that the bulletin says/used to say Java, and many intro. courses are in Java.</a:t>
            </a:r>
          </a:p>
          <a:p>
            <a:r>
              <a:rPr lang="en-US" sz="1600" dirty="0"/>
              <a:t>Most popular language in data engineering/data science, mathematics and DB, data engineering for AI, … …</a:t>
            </a:r>
          </a:p>
          <a:p>
            <a:r>
              <a:rPr lang="en-US" sz="1600" dirty="0"/>
              <a:t>Excellent packages, libraries and DB </a:t>
            </a:r>
            <a:r>
              <a:rPr lang="en-US" sz="16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a:xfrm>
            <a:off x="153984" y="0"/>
            <a:ext cx="9140835" cy="351014"/>
          </a:xfrm>
          <a:prstGeom prst="rect">
            <a:avLst/>
          </a:prstGeom>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69036" y="2745079"/>
            <a:ext cx="8915400" cy="1600200"/>
          </a:xfrm>
        </p:spPr>
        <p:txBody>
          <a:bodyPr/>
          <a:lstStyle/>
          <a:p>
            <a:pPr>
              <a:lnSpc>
                <a:spcPct val="100000"/>
              </a:lnSpc>
              <a:spcBef>
                <a:spcPts val="0"/>
              </a:spcBef>
            </a:pPr>
            <a:r>
              <a:rPr lang="en-US" sz="1800" dirty="0"/>
              <a:t>We will use 4 specific database management/engineering systems: MySQL, MongoDB, </a:t>
            </a:r>
            <a:r>
              <a:rPr lang="en-US" sz="1800" dirty="0" err="1"/>
              <a:t>PySpark</a:t>
            </a:r>
            <a:r>
              <a:rPr lang="en-US" sz="1800" dirty="0"/>
              <a:t> and Neo4j.</a:t>
            </a:r>
          </a:p>
          <a:p>
            <a:pPr lvl="1">
              <a:lnSpc>
                <a:spcPct val="100000"/>
              </a:lnSpc>
              <a:spcBef>
                <a:spcPts val="0"/>
              </a:spcBef>
            </a:pPr>
            <a:r>
              <a:rPr lang="en-US" sz="1100" dirty="0"/>
              <a:t>My SQL is the most popular “open source, free” relational/SQL DBMS, but PostgreSQL is growing the fastest.</a:t>
            </a:r>
          </a:p>
          <a:p>
            <a:pPr lvl="1">
              <a:lnSpc>
                <a:spcPct val="100000"/>
              </a:lnSpc>
              <a:spcBef>
                <a:spcPts val="0"/>
              </a:spcBef>
            </a:pPr>
            <a:r>
              <a:rPr lang="en-US" sz="1100" dirty="0"/>
              <a:t>MongoDB is the most popular document DBMS.</a:t>
            </a:r>
          </a:p>
          <a:p>
            <a:pPr lvl="1">
              <a:lnSpc>
                <a:spcPct val="100000"/>
              </a:lnSpc>
              <a:spcBef>
                <a:spcPts val="0"/>
              </a:spcBef>
            </a:pPr>
            <a:r>
              <a:rPr lang="en-US" sz="1100" dirty="0"/>
              <a:t>Neo4j is the most popular Graph DBMS.</a:t>
            </a:r>
          </a:p>
          <a:p>
            <a:pPr>
              <a:lnSpc>
                <a:spcPct val="100000"/>
              </a:lnSpc>
              <a:spcBef>
                <a:spcPts val="0"/>
              </a:spcBef>
            </a:pPr>
            <a:r>
              <a:rPr lang="en-US" sz="1800" dirty="0"/>
              <a:t>There are many technologies for data engineering and big data. </a:t>
            </a:r>
            <a:br>
              <a:rPr lang="en-US" sz="1800" dirty="0"/>
            </a:br>
            <a:r>
              <a:rPr lang="en-US" sz="1800" dirty="0" err="1"/>
              <a:t>PySpark</a:t>
            </a:r>
            <a:r>
              <a:rPr lang="en-US" sz="1800" dirty="0"/>
              <a:t> is popular, common to many systems, simple to install and use from Python.</a:t>
            </a:r>
          </a:p>
          <a:p>
            <a:pPr>
              <a:lnSpc>
                <a:spcPct val="100000"/>
              </a:lnSpc>
              <a:spcBef>
                <a:spcPts val="0"/>
              </a:spcBef>
            </a:pPr>
            <a:r>
              <a:rPr lang="en-US" sz="1800" b="1" dirty="0"/>
              <a:t>Note: </a:t>
            </a:r>
            <a:r>
              <a:rPr lang="en-US" sz="1800" dirty="0"/>
              <a:t>Vector databases are growing rapidly because of generative AI/LLMs.</a:t>
            </a:r>
            <a:endParaRPr lang="en-US" sz="18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6" y="412815"/>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a:xfrm>
            <a:off x="172570" y="590550"/>
            <a:ext cx="8345107" cy="3969781"/>
          </a:xfrm>
        </p:spPr>
        <p:txBody>
          <a:bodyPr/>
          <a:lstStyle/>
          <a:p>
            <a:r>
              <a:rPr lang="en-US" sz="1800" dirty="0"/>
              <a:t>Material</a:t>
            </a:r>
          </a:p>
          <a:p>
            <a:pPr lvl="1"/>
            <a:r>
              <a:rPr lang="en-US" sz="1400" dirty="0"/>
              <a:t>The primary source of information needed for homework, exams and learning is the lecture and supporting slides/presentation, including slides I do not present/skip.</a:t>
            </a:r>
          </a:p>
          <a:p>
            <a:pPr lvl="1"/>
            <a:r>
              <a:rPr lang="en-US" sz="1400" dirty="0"/>
              <a:t>There is a recommended textbook, but you can get by with material from the presentations supporting the lectures. (</a:t>
            </a:r>
            <a:r>
              <a:rPr lang="en-US" sz="1400" dirty="0">
                <a:hlinkClick r:id="rId2"/>
              </a:rPr>
              <a:t>https://www.db-book.com/slides-dir/index.html</a:t>
            </a:r>
            <a:r>
              <a:rPr lang="en-US" sz="1400" dirty="0"/>
              <a:t>). I may ask you to read and know material from the book slides. I will identify the material.</a:t>
            </a:r>
          </a:p>
          <a:p>
            <a:r>
              <a:rPr lang="en-US" sz="1800" dirty="0"/>
              <a:t>Lectures</a:t>
            </a:r>
          </a:p>
          <a:p>
            <a:pPr lvl="1"/>
            <a:r>
              <a:rPr lang="en-US" sz="1400" dirty="0"/>
              <a:t>The format will include a 10-minute break around 11:30.</a:t>
            </a:r>
          </a:p>
          <a:p>
            <a:pPr lvl="1"/>
            <a:r>
              <a:rPr lang="en-US" sz="1400" dirty="0"/>
              <a:t>The material I use will be a presentation and a </a:t>
            </a:r>
            <a:r>
              <a:rPr lang="en-US" sz="1400" dirty="0" err="1">
                <a:hlinkClick r:id="rId3"/>
              </a:rPr>
              <a:t>Jupyter</a:t>
            </a:r>
            <a:r>
              <a:rPr lang="en-US" sz="1400" dirty="0">
                <a:hlinkClick r:id="rId3"/>
              </a:rPr>
              <a:t> Notebook </a:t>
            </a:r>
            <a:r>
              <a:rPr lang="en-US" sz="1400" dirty="0"/>
              <a:t>with examples.</a:t>
            </a:r>
          </a:p>
          <a:p>
            <a:pPr lvl="1"/>
            <a:r>
              <a:rPr lang="en-US" sz="1400" dirty="0"/>
              <a:t>I am tired of students not coming to lecture, not watching recordings, and then asking questions that I answered or explained in class.</a:t>
            </a:r>
          </a:p>
          <a:p>
            <a:pPr lvl="2"/>
            <a:r>
              <a:rPr lang="en-US" sz="1200" dirty="0"/>
              <a:t>I expect you to attend lecture.</a:t>
            </a:r>
          </a:p>
          <a:p>
            <a:pPr lvl="2"/>
            <a:r>
              <a:rPr lang="en-US" sz="1200" dirty="0"/>
              <a:t>I may periodically take attendance. </a:t>
            </a:r>
          </a:p>
          <a:p>
            <a:pPr lvl="1"/>
            <a:r>
              <a:rPr lang="en-US" sz="1400" dirty="0"/>
              <a:t>There will be a form for pre-explaining why you cannot attend a lecture.</a:t>
            </a:r>
          </a:p>
          <a:p>
            <a:r>
              <a:rPr lang="en-US" sz="1800" dirty="0"/>
              <a:t>The standard syllabus presents some material sequentially:</a:t>
            </a:r>
            <a:br>
              <a:rPr lang="en-US" sz="1800" dirty="0"/>
            </a:br>
            <a:r>
              <a:rPr lang="en-US" sz="1800" dirty="0"/>
              <a:t>ER Model </a:t>
            </a:r>
            <a:r>
              <a:rPr lang="en-US" sz="1800" dirty="0">
                <a:sym typeface="Wingdings" pitchFamily="2" charset="2"/>
              </a:rPr>
              <a:t> Relational Model  Relational Algebra  SQL</a:t>
            </a:r>
          </a:p>
          <a:p>
            <a:r>
              <a:rPr lang="en-US" sz="1800" dirty="0">
                <a:sym typeface="Wingdings" pitchFamily="2" charset="2"/>
              </a:rPr>
              <a:t>I incrementally cover all topics in increasing detail in the early lectures.</a:t>
            </a:r>
            <a:br>
              <a:rPr lang="en-US" sz="1800" dirty="0"/>
            </a:br>
            <a:endParaRPr lang="en-US" sz="1800" dirty="0"/>
          </a:p>
        </p:txBody>
      </p:sp>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a:xfrm>
            <a:off x="172570" y="1121"/>
            <a:ext cx="8666629" cy="443198"/>
          </a:xfrm>
        </p:spPr>
        <p:txBody>
          <a:bodyPr/>
          <a:lstStyle/>
          <a:p>
            <a:r>
              <a:rPr lang="en-US" dirty="0"/>
              <a:t>Approach to Lectures; Material</a:t>
            </a:r>
          </a:p>
        </p:txBody>
      </p:sp>
    </p:spTree>
    <p:extLst>
      <p:ext uri="{BB962C8B-B14F-4D97-AF65-F5344CB8AC3E}">
        <p14:creationId xmlns:p14="http://schemas.microsoft.com/office/powerpoint/2010/main" val="117550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a:xfrm>
            <a:off x="173038" y="590550"/>
            <a:ext cx="8343900" cy="4114800"/>
          </a:xfrm>
        </p:spPr>
        <p:txBody>
          <a:bodyPr/>
          <a:lstStyle/>
          <a:p>
            <a:pPr>
              <a:spcBef>
                <a:spcPts val="0"/>
              </a:spcBef>
              <a:spcAft>
                <a:spcPts val="300"/>
              </a:spcAft>
            </a:pPr>
            <a:r>
              <a:rPr lang="en-US" sz="1800" dirty="0"/>
              <a:t>Recommended textbook:</a:t>
            </a:r>
          </a:p>
          <a:p>
            <a:pPr lvl="1">
              <a:spcBef>
                <a:spcPts val="0"/>
              </a:spcBef>
              <a:spcAft>
                <a:spcPts val="300"/>
              </a:spcAft>
            </a:pPr>
            <a:r>
              <a:rPr lang="en-US" sz="1400" dirty="0"/>
              <a:t>Database System Concepts. Seventh Edition. (ISBN 9780078022159)</a:t>
            </a:r>
          </a:p>
          <a:p>
            <a:pPr lvl="1">
              <a:spcBef>
                <a:spcPts val="0"/>
              </a:spcBef>
              <a:spcAft>
                <a:spcPts val="3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300"/>
              </a:spcAft>
            </a:pPr>
            <a:r>
              <a:rPr lang="en-US" sz="1200" dirty="0"/>
              <a:t>Slides for each chapter.</a:t>
            </a:r>
          </a:p>
          <a:p>
            <a:pPr lvl="2">
              <a:spcBef>
                <a:spcPts val="0"/>
              </a:spcBef>
              <a:spcAft>
                <a:spcPts val="300"/>
              </a:spcAft>
            </a:pPr>
            <a:r>
              <a:rPr lang="en-US" sz="1200" dirty="0"/>
              <a:t>Example data.</a:t>
            </a:r>
          </a:p>
          <a:p>
            <a:pPr lvl="1">
              <a:spcBef>
                <a:spcPts val="0"/>
              </a:spcBef>
              <a:spcAft>
                <a:spcPts val="300"/>
              </a:spcAft>
            </a:pPr>
            <a:r>
              <a:rPr lang="en-US" sz="1400" dirty="0"/>
              <a:t>Textbooks are expensive. You can easily get through the course using website, lecture material, ... ...</a:t>
            </a:r>
          </a:p>
          <a:p>
            <a:pPr>
              <a:spcBef>
                <a:spcPts val="0"/>
              </a:spcBef>
              <a:spcAft>
                <a:spcPts val="300"/>
              </a:spcAft>
            </a:pPr>
            <a:r>
              <a:rPr lang="en-US" sz="1800" dirty="0"/>
              <a:t>This is a a GitHub repository, GitHub pages and example project for the course:</a:t>
            </a:r>
          </a:p>
          <a:p>
            <a:pPr lvl="1">
              <a:spcBef>
                <a:spcPts val="0"/>
              </a:spcBef>
              <a:spcAft>
                <a:spcPts val="300"/>
              </a:spcAft>
            </a:pPr>
            <a:r>
              <a:rPr lang="en-US" sz="1400" dirty="0">
                <a:hlinkClick r:id="rId4"/>
              </a:rPr>
              <a:t>https://donald-f-ferguson.github.io/W4111-Introduction-to-Databases-New/</a:t>
            </a:r>
            <a:endParaRPr lang="en-US" sz="1400" dirty="0"/>
          </a:p>
          <a:p>
            <a:pPr lvl="1">
              <a:spcBef>
                <a:spcPts val="0"/>
              </a:spcBef>
              <a:spcAft>
                <a:spcPts val="300"/>
              </a:spcAft>
            </a:pPr>
            <a:r>
              <a:rPr lang="en-US" sz="1400" dirty="0"/>
              <a:t>You should clone this repository,</a:t>
            </a:r>
          </a:p>
          <a:p>
            <a:pPr>
              <a:spcBef>
                <a:spcPts val="0"/>
              </a:spcBef>
              <a:spcAft>
                <a:spcPts val="300"/>
              </a:spcAft>
            </a:pPr>
            <a:r>
              <a:rPr lang="en-US" sz="1800" dirty="0"/>
              <a:t>There may be individual repositories for some homework assignments.</a:t>
            </a:r>
          </a:p>
          <a:p>
            <a:pPr>
              <a:spcBef>
                <a:spcPts val="0"/>
              </a:spcBef>
              <a:spcAft>
                <a:spcPts val="300"/>
              </a:spcAft>
            </a:pPr>
            <a:r>
              <a:rPr lang="en-US" sz="1800" dirty="0"/>
              <a:t>HW1 explains how to set up your laptop/PC/Mac for the course. </a:t>
            </a:r>
          </a:p>
          <a:p>
            <a:pPr lvl="1">
              <a:spcBef>
                <a:spcPts val="0"/>
              </a:spcBef>
              <a:spcAft>
                <a:spcPts val="3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300"/>
              </a:spcAft>
            </a:pPr>
            <a:r>
              <a:rPr lang="en-US" sz="1400" dirty="0"/>
              <a:t>There will be a recorded recitation (This weekend).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a:xfrm>
            <a:off x="172570" y="1121"/>
            <a:ext cx="8666629" cy="443198"/>
          </a:xfrm>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A2E69-D27F-0304-32C2-0761D0AB6858}"/>
              </a:ext>
            </a:extLst>
          </p:cNvPr>
          <p:cNvSpPr>
            <a:spLocks noGrp="1"/>
          </p:cNvSpPr>
          <p:nvPr>
            <p:ph type="body" idx="3"/>
          </p:nvPr>
        </p:nvSpPr>
        <p:spPr>
          <a:xfrm>
            <a:off x="172570" y="590550"/>
            <a:ext cx="8345107" cy="3969781"/>
          </a:xfrm>
        </p:spPr>
        <p:txBody>
          <a:bodyPr/>
          <a:lstStyle/>
          <a:p>
            <a:r>
              <a:rPr lang="en-US" dirty="0"/>
              <a:t>This course is COMS W4111 – Introduction to Databases.</a:t>
            </a:r>
          </a:p>
          <a:p>
            <a:endParaRPr lang="en-US" dirty="0"/>
          </a:p>
          <a:p>
            <a:r>
              <a:rPr lang="en-US" dirty="0"/>
              <a:t>Most of us understand what data is.</a:t>
            </a:r>
          </a:p>
          <a:p>
            <a:endParaRPr lang="en-US" dirty="0"/>
          </a:p>
          <a:p>
            <a:r>
              <a:rPr lang="en-US" dirty="0"/>
              <a:t>But, “What is a database?”</a:t>
            </a:r>
          </a:p>
        </p:txBody>
      </p:sp>
      <p:sp>
        <p:nvSpPr>
          <p:cNvPr id="2" name="Title 1">
            <a:extLst>
              <a:ext uri="{FF2B5EF4-FFF2-40B4-BE49-F238E27FC236}">
                <a16:creationId xmlns:a16="http://schemas.microsoft.com/office/drawing/2014/main" id="{C1841BCF-CFE8-AD05-C15F-F1114957DB09}"/>
              </a:ext>
            </a:extLst>
          </p:cNvPr>
          <p:cNvSpPr>
            <a:spLocks noGrp="1"/>
          </p:cNvSpPr>
          <p:nvPr>
            <p:ph type="title"/>
          </p:nvPr>
        </p:nvSpPr>
        <p:spPr>
          <a:xfrm>
            <a:off x="172570" y="1121"/>
            <a:ext cx="8666629" cy="443198"/>
          </a:xfrm>
        </p:spPr>
        <p:txBody>
          <a:bodyPr/>
          <a:lstStyle/>
          <a:p>
            <a:r>
              <a:rPr lang="en-US" dirty="0"/>
              <a:t>What is a Database</a:t>
            </a:r>
          </a:p>
        </p:txBody>
      </p:sp>
    </p:spTree>
    <p:extLst>
      <p:ext uri="{BB962C8B-B14F-4D97-AF65-F5344CB8AC3E}">
        <p14:creationId xmlns:p14="http://schemas.microsoft.com/office/powerpoint/2010/main" val="356961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Database Management System (DBMS)</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2" name="Rectangle 1">
            <a:extLst>
              <a:ext uri="{FF2B5EF4-FFF2-40B4-BE49-F238E27FC236}">
                <a16:creationId xmlns:a16="http://schemas.microsoft.com/office/drawing/2014/main" id="{C6AB04B5-69E7-2C63-AD7A-E984DFFEA4FF}"/>
              </a:ext>
            </a:extLst>
          </p:cNvPr>
          <p:cNvSpPr/>
          <p:nvPr/>
        </p:nvSpPr>
        <p:spPr>
          <a:xfrm>
            <a:off x="609600" y="1657350"/>
            <a:ext cx="83542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DD70B7-0AEC-7CCB-4647-9FFE51667380}"/>
              </a:ext>
            </a:extLst>
          </p:cNvPr>
          <p:cNvSpPr/>
          <p:nvPr/>
        </p:nvSpPr>
        <p:spPr>
          <a:xfrm>
            <a:off x="609600" y="1920116"/>
            <a:ext cx="838200"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7E8C0E-F6EF-AEAD-8C6D-C92208B293BB}"/>
              </a:ext>
            </a:extLst>
          </p:cNvPr>
          <p:cNvSpPr/>
          <p:nvPr/>
        </p:nvSpPr>
        <p:spPr>
          <a:xfrm>
            <a:off x="7658163" y="1355109"/>
            <a:ext cx="12676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20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5" name="Title 2">
            <a:extLst>
              <a:ext uri="{FF2B5EF4-FFF2-40B4-BE49-F238E27FC236}">
                <a16:creationId xmlns:a16="http://schemas.microsoft.com/office/drawing/2014/main" id="{EAD881E2-D5FE-B68D-53B6-9B9D75E73DC2}"/>
              </a:ext>
            </a:extLst>
          </p:cNvPr>
          <p:cNvSpPr>
            <a:spLocks noGrp="1"/>
          </p:cNvSpPr>
          <p:nvPr>
            <p:ph type="title"/>
          </p:nvPr>
        </p:nvSpPr>
        <p:spPr>
          <a:xfrm>
            <a:off x="172570" y="1121"/>
            <a:ext cx="8666629" cy="443198"/>
          </a:xfrm>
        </p:spPr>
        <p:txBody>
          <a:bodyPr/>
          <a:lstStyle/>
          <a:p>
            <a:r>
              <a:rPr lang="en-US" dirty="0"/>
              <a:t>Database Management System (DBMS)</a:t>
            </a:r>
          </a:p>
        </p:txBody>
      </p:sp>
    </p:spTree>
    <p:extLst>
      <p:ext uri="{BB962C8B-B14F-4D97-AF65-F5344CB8AC3E}">
        <p14:creationId xmlns:p14="http://schemas.microsoft.com/office/powerpoint/2010/main" val="3218927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52BE-8382-F80E-D95B-10136C844BDA}"/>
              </a:ext>
            </a:extLst>
          </p:cNvPr>
          <p:cNvSpPr>
            <a:spLocks noGrp="1"/>
          </p:cNvSpPr>
          <p:nvPr>
            <p:ph type="title"/>
          </p:nvPr>
        </p:nvSpPr>
        <p:spPr>
          <a:xfrm>
            <a:off x="152400" y="-15416"/>
            <a:ext cx="9140835" cy="351014"/>
          </a:xfrm>
          <a:prstGeom prst="rect">
            <a:avLst/>
          </a:prstGeom>
        </p:spPr>
        <p:txBody>
          <a:bodyPr/>
          <a:lstStyle/>
          <a:p>
            <a:r>
              <a:rPr lang="en-US" dirty="0"/>
              <a:t>A DBMS is a Special Program</a:t>
            </a:r>
          </a:p>
        </p:txBody>
      </p:sp>
      <p:sp>
        <p:nvSpPr>
          <p:cNvPr id="3" name="Text Placeholder 2">
            <a:extLst>
              <a:ext uri="{FF2B5EF4-FFF2-40B4-BE49-F238E27FC236}">
                <a16:creationId xmlns:a16="http://schemas.microsoft.com/office/drawing/2014/main" id="{40881D6A-0415-8A3B-191B-25B560091AD0}"/>
              </a:ext>
            </a:extLst>
          </p:cNvPr>
          <p:cNvSpPr>
            <a:spLocks noGrp="1"/>
          </p:cNvSpPr>
          <p:nvPr>
            <p:ph type="body" idx="3"/>
          </p:nvPr>
        </p:nvSpPr>
        <p:spPr>
          <a:xfrm>
            <a:off x="603302" y="3028949"/>
            <a:ext cx="7914375" cy="1619251"/>
          </a:xfrm>
        </p:spPr>
        <p:txBody>
          <a:bodyPr/>
          <a:lstStyle/>
          <a:p>
            <a:r>
              <a:rPr lang="en-US" b="1" dirty="0"/>
              <a:t>Note: </a:t>
            </a:r>
            <a:r>
              <a:rPr lang="en-US" dirty="0"/>
              <a:t>Show: </a:t>
            </a:r>
            <a:r>
              <a:rPr lang="en-US" dirty="0" err="1"/>
              <a:t>DataGrip</a:t>
            </a:r>
            <a:r>
              <a:rPr lang="en-US" dirty="0"/>
              <a:t>, </a:t>
            </a:r>
            <a:r>
              <a:rPr lang="en-US" dirty="0" err="1"/>
              <a:t>mysqld</a:t>
            </a:r>
            <a:r>
              <a:rPr lang="en-US" dirty="0"/>
              <a:t>, /</a:t>
            </a:r>
            <a:r>
              <a:rPr lang="en-US" dirty="0" err="1"/>
              <a:t>usr</a:t>
            </a:r>
            <a:r>
              <a:rPr lang="en-US" dirty="0"/>
              <a:t>/local/</a:t>
            </a:r>
            <a:r>
              <a:rPr lang="en-US" dirty="0" err="1"/>
              <a:t>mysql</a:t>
            </a:r>
            <a:r>
              <a:rPr lang="en-US" dirty="0"/>
              <a:t>, /</a:t>
            </a:r>
            <a:r>
              <a:rPr lang="en-US" dirty="0" err="1"/>
              <a:t>usr</a:t>
            </a:r>
            <a:r>
              <a:rPr lang="en-US" dirty="0"/>
              <a:t>/local/</a:t>
            </a:r>
            <a:r>
              <a:rPr lang="en-US" dirty="0" err="1"/>
              <a:t>mysql</a:t>
            </a:r>
            <a:r>
              <a:rPr lang="en-US" dirty="0"/>
              <a:t>/data</a:t>
            </a:r>
          </a:p>
          <a:p>
            <a:r>
              <a:rPr lang="en-US" dirty="0"/>
              <a:t>This is all “local,” i.e. Node A and Node B are the same and my Mac</a:t>
            </a:r>
          </a:p>
          <a:p>
            <a:r>
              <a:rPr lang="en-US" dirty="0"/>
              <a:t>We will use DBMS and see examples where the client application</a:t>
            </a:r>
            <a:br>
              <a:rPr lang="en-US" dirty="0"/>
            </a:br>
            <a:r>
              <a:rPr lang="en-US" dirty="0"/>
              <a:t>and DBMS are on separate nodes.</a:t>
            </a:r>
          </a:p>
        </p:txBody>
      </p:sp>
      <p:pic>
        <p:nvPicPr>
          <p:cNvPr id="4" name="Picture 3">
            <a:extLst>
              <a:ext uri="{FF2B5EF4-FFF2-40B4-BE49-F238E27FC236}">
                <a16:creationId xmlns:a16="http://schemas.microsoft.com/office/drawing/2014/main" id="{B02249D0-158E-865D-592A-2E82F48AB4E6}"/>
              </a:ext>
            </a:extLst>
          </p:cNvPr>
          <p:cNvPicPr>
            <a:picLocks noChangeAspect="1"/>
          </p:cNvPicPr>
          <p:nvPr/>
        </p:nvPicPr>
        <p:blipFill>
          <a:blip r:embed="rId2"/>
          <a:stretch>
            <a:fillRect/>
          </a:stretch>
        </p:blipFill>
        <p:spPr>
          <a:xfrm>
            <a:off x="1257300" y="495299"/>
            <a:ext cx="6629400" cy="2382113"/>
          </a:xfrm>
          <a:prstGeom prst="rect">
            <a:avLst/>
          </a:prstGeom>
        </p:spPr>
      </p:pic>
      <p:sp>
        <p:nvSpPr>
          <p:cNvPr id="5" name="Rectangle 4">
            <a:extLst>
              <a:ext uri="{FF2B5EF4-FFF2-40B4-BE49-F238E27FC236}">
                <a16:creationId xmlns:a16="http://schemas.microsoft.com/office/drawing/2014/main" id="{F91BFA0A-CA7D-0426-35B2-481F7A485E5D}"/>
              </a:ext>
            </a:extLst>
          </p:cNvPr>
          <p:cNvSpPr/>
          <p:nvPr/>
        </p:nvSpPr>
        <p:spPr>
          <a:xfrm>
            <a:off x="5715000" y="1733550"/>
            <a:ext cx="609600" cy="228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DBMS</a:t>
            </a:r>
          </a:p>
        </p:txBody>
      </p:sp>
    </p:spTree>
    <p:extLst>
      <p:ext uri="{BB962C8B-B14F-4D97-AF65-F5344CB8AC3E}">
        <p14:creationId xmlns:p14="http://schemas.microsoft.com/office/powerpoint/2010/main" val="4189841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When you see a slide formatted this</a:t>
            </a:r>
            <a:br>
              <a:rPr lang="en-US" dirty="0">
                <a:solidFill>
                  <a:srgbClr val="FF0000"/>
                </a:solidFill>
              </a:rPr>
            </a:br>
            <a:r>
              <a:rPr lang="en-US" dirty="0">
                <a:solidFill>
                  <a:srgbClr val="FF0000"/>
                </a:solidFill>
              </a:rPr>
              <a:t>way, it is directly copied from the slides</a:t>
            </a:r>
            <a:br>
              <a:rPr lang="en-US" dirty="0">
                <a:solidFill>
                  <a:srgbClr val="FF0000"/>
                </a:solidFill>
              </a:rPr>
            </a:br>
            <a:r>
              <a:rPr lang="en-US" dirty="0">
                <a:solidFill>
                  <a:srgbClr val="FF0000"/>
                </a:solidFill>
              </a:rPr>
              <a:t>associated with the recommended</a:t>
            </a:r>
            <a:br>
              <a:rPr lang="en-US" dirty="0">
                <a:solidFill>
                  <a:srgbClr val="FF0000"/>
                </a:solidFill>
              </a:rPr>
            </a:br>
            <a:r>
              <a:rPr lang="en-US" dirty="0">
                <a:solidFill>
                  <a:srgbClr val="FF0000"/>
                </a:solidFill>
              </a:rPr>
              <a:t>textbook.</a:t>
            </a:r>
          </a:p>
          <a:p>
            <a:pPr marL="285750" indent="-285750">
              <a:buFont typeface="Arial" panose="020B0604020202020204" pitchFamily="34" charset="0"/>
              <a:buChar char="•"/>
            </a:pPr>
            <a:r>
              <a:rPr lang="en-US" dirty="0">
                <a:solidFill>
                  <a:srgbClr val="FF0000"/>
                </a:solidFill>
              </a:rPr>
              <a:t>Typically, my comments and annotations,</a:t>
            </a:r>
            <a:br>
              <a:rPr lang="en-US" dirty="0">
                <a:solidFill>
                  <a:srgbClr val="FF0000"/>
                </a:solidFill>
              </a:rPr>
            </a:br>
            <a:r>
              <a:rPr lang="en-US" dirty="0">
                <a:solidFill>
                  <a:srgbClr val="FF0000"/>
                </a:solidFill>
              </a:rPr>
              <a:t>if I added any, are in read text.</a:t>
            </a:r>
          </a:p>
          <a:p>
            <a:pPr marL="285750" indent="-285750">
              <a:buFont typeface="Arial" panose="020B0604020202020204" pitchFamily="34" charset="0"/>
              <a:buChar char="•"/>
            </a:pPr>
            <a:r>
              <a:rPr lang="en-US" dirty="0">
                <a:solidFill>
                  <a:srgbClr val="FF0000"/>
                </a:solidFill>
              </a:rPr>
              <a:t>Cover this basic material, which you</a:t>
            </a:r>
            <a:br>
              <a:rPr lang="en-US" dirty="0">
                <a:solidFill>
                  <a:srgbClr val="FF0000"/>
                </a:solidFill>
              </a:rPr>
            </a:br>
            <a:r>
              <a:rPr lang="en-US" dirty="0">
                <a:solidFill>
                  <a:srgbClr val="FF0000"/>
                </a:solidFill>
              </a:rPr>
              <a:t>can read is not a good use of lecture</a:t>
            </a:r>
            <a:br>
              <a:rPr lang="en-US" dirty="0">
                <a:solidFill>
                  <a:srgbClr val="FF0000"/>
                </a:solidFill>
              </a:rPr>
            </a:br>
            <a:r>
              <a:rPr lang="en-US" dirty="0">
                <a:solidFill>
                  <a:srgbClr val="FF0000"/>
                </a:solidFill>
              </a:rPr>
              <a:t>time. </a:t>
            </a:r>
          </a:p>
          <a:p>
            <a:pPr marL="285750" indent="-285750">
              <a:buFont typeface="Arial" panose="020B0604020202020204" pitchFamily="34" charset="0"/>
              <a:buChar char="•"/>
            </a:pPr>
            <a:r>
              <a:rPr lang="en-US" dirty="0">
                <a:solidFill>
                  <a:srgbClr val="FF0000"/>
                </a:solidFill>
              </a:rPr>
              <a:t>I expect you to read the slides and</a:t>
            </a:r>
            <a:br>
              <a:rPr lang="en-US" dirty="0">
                <a:solidFill>
                  <a:srgbClr val="FF0000"/>
                </a:solidFill>
              </a:rPr>
            </a:br>
            <a:r>
              <a:rPr lang="en-US" dirty="0">
                <a:solidFill>
                  <a:srgbClr val="FF0000"/>
                </a:solidFill>
              </a:rPr>
              <a:t>understand the content.</a:t>
            </a:r>
          </a:p>
          <a:p>
            <a:pPr marL="285750" indent="-285750">
              <a:buFont typeface="Arial" panose="020B0604020202020204" pitchFamily="34" charset="0"/>
              <a:buChar char="•"/>
            </a:pPr>
            <a:r>
              <a:rPr lang="en-US" dirty="0">
                <a:solidFill>
                  <a:srgbClr val="FF0000"/>
                </a:solidFill>
              </a:rPr>
              <a:t>HW1 will check that you understand</a:t>
            </a:r>
            <a:br>
              <a:rPr lang="en-US" dirty="0">
                <a:solidFill>
                  <a:srgbClr val="FF0000"/>
                </a:solidFill>
              </a:rPr>
            </a:br>
            <a:r>
              <a:rPr lang="en-US" dirty="0">
                <a:solidFill>
                  <a:srgbClr val="FF0000"/>
                </a:solidFill>
              </a:rPr>
              <a:t>the material.</a:t>
            </a:r>
          </a:p>
          <a:p>
            <a:pPr marL="285750" indent="-285750">
              <a:buFont typeface="Arial" panose="020B0604020202020204" pitchFamily="34" charset="0"/>
              <a:buChar char="•"/>
            </a:pPr>
            <a:r>
              <a:rPr lang="en-US" dirty="0">
                <a:solidFill>
                  <a:srgbClr val="FF0000"/>
                </a:solidFill>
              </a:rPr>
              <a:t>Future lectures and HW assume you</a:t>
            </a:r>
            <a:br>
              <a:rPr lang="en-US" dirty="0">
                <a:solidFill>
                  <a:srgbClr val="FF0000"/>
                </a:solidFill>
              </a:rPr>
            </a:br>
            <a:r>
              <a:rPr lang="en-US" dirty="0">
                <a:solidFill>
                  <a:srgbClr val="FF0000"/>
                </a:solidFill>
              </a:rPr>
              <a:t>read and understand the material.</a:t>
            </a:r>
          </a:p>
        </p:txBody>
      </p:sp>
      <p:sp>
        <p:nvSpPr>
          <p:cNvPr id="3" name="TextBox 2">
            <a:extLst>
              <a:ext uri="{FF2B5EF4-FFF2-40B4-BE49-F238E27FC236}">
                <a16:creationId xmlns:a16="http://schemas.microsoft.com/office/drawing/2014/main" id="{BD655BB3-7330-9E03-F8D1-1254AEE777A5}"/>
              </a:ext>
            </a:extLst>
          </p:cNvPr>
          <p:cNvSpPr txBox="1"/>
          <p:nvPr/>
        </p:nvSpPr>
        <p:spPr>
          <a:xfrm>
            <a:off x="51146" y="3739135"/>
            <a:ext cx="4766690" cy="923330"/>
          </a:xfrm>
          <a:prstGeom prst="rect">
            <a:avLst/>
          </a:prstGeom>
          <a:noFill/>
        </p:spPr>
        <p:txBody>
          <a:bodyPr wrap="none" rtlCol="0">
            <a:spAutoFit/>
          </a:bodyPr>
          <a:lstStyle/>
          <a:p>
            <a:r>
              <a:rPr lang="en-US" dirty="0">
                <a:solidFill>
                  <a:srgbClr val="FF0000"/>
                </a:solidFill>
              </a:rPr>
              <a:t>HW 1 requires studying the slides for</a:t>
            </a:r>
            <a:br>
              <a:rPr lang="en-US" dirty="0">
                <a:solidFill>
                  <a:srgbClr val="FF0000"/>
                </a:solidFill>
              </a:rPr>
            </a:br>
            <a:r>
              <a:rPr lang="en-US" dirty="0">
                <a:solidFill>
                  <a:srgbClr val="FF0000"/>
                </a:solidFill>
              </a:rPr>
              <a:t>lecture 1 for the recommended textbook.</a:t>
            </a:r>
          </a:p>
          <a:p>
            <a:r>
              <a:rPr lang="en-US" dirty="0">
                <a:solidFill>
                  <a:srgbClr val="FF0000"/>
                </a:solidFill>
                <a:hlinkClick r:id="rId3"/>
              </a:rPr>
              <a:t>https://www.db-book.com/slides-dir/index.html</a:t>
            </a:r>
            <a:r>
              <a:rPr lang="en-US" dirty="0">
                <a:solidFill>
                  <a:srgbClr val="FF0000"/>
                </a:solidFill>
              </a:rPr>
              <a:t> </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a:xfrm>
            <a:off x="152400" y="24493"/>
            <a:ext cx="9140835" cy="351014"/>
          </a:xfrm>
          <a:prstGeom prst="rect">
            <a:avLst/>
          </a:prstGeom>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304-5DE0-31FA-8DA1-5EFF3F7BB265}"/>
              </a:ext>
            </a:extLst>
          </p:cNvPr>
          <p:cNvSpPr>
            <a:spLocks noGrp="1"/>
          </p:cNvSpPr>
          <p:nvPr>
            <p:ph type="title"/>
          </p:nvPr>
        </p:nvSpPr>
        <p:spPr>
          <a:xfrm>
            <a:off x="172570" y="0"/>
            <a:ext cx="9140835" cy="351014"/>
          </a:xfrm>
          <a:prstGeom prst="rect">
            <a:avLst/>
          </a:prstGeom>
        </p:spPr>
        <p:txBody>
          <a:bodyPr/>
          <a:lstStyle/>
          <a:p>
            <a:r>
              <a:rPr lang="en-US" dirty="0"/>
              <a:t>Types of Data</a:t>
            </a:r>
          </a:p>
        </p:txBody>
      </p:sp>
      <p:sp>
        <p:nvSpPr>
          <p:cNvPr id="3" name="Text Placeholder 2">
            <a:extLst>
              <a:ext uri="{FF2B5EF4-FFF2-40B4-BE49-F238E27FC236}">
                <a16:creationId xmlns:a16="http://schemas.microsoft.com/office/drawing/2014/main" id="{EE0BBCA2-9075-6851-C453-122AB370B59F}"/>
              </a:ext>
            </a:extLst>
          </p:cNvPr>
          <p:cNvSpPr>
            <a:spLocks noGrp="1"/>
          </p:cNvSpPr>
          <p:nvPr>
            <p:ph type="body" idx="3"/>
          </p:nvPr>
        </p:nvSpPr>
        <p:spPr/>
        <p:txBody>
          <a:bodyPr/>
          <a:lstStyle/>
          <a:p>
            <a:pPr marL="85725" indent="0">
              <a:buNone/>
            </a:pPr>
            <a:r>
              <a:rPr lang="en-US" dirty="0"/>
              <a:t>In general, there are three broad-categories/type of data:</a:t>
            </a:r>
          </a:p>
          <a:p>
            <a:r>
              <a:rPr lang="en-US" dirty="0"/>
              <a:t>Structured:</a:t>
            </a:r>
          </a:p>
          <a:p>
            <a:pPr lvl="1"/>
            <a:r>
              <a:rPr lang="en-US" dirty="0"/>
              <a:t>Every instance of data is from some well-defined “class/category/schema” that defines:</a:t>
            </a:r>
          </a:p>
          <a:p>
            <a:pPr lvl="2"/>
            <a:r>
              <a:rPr lang="en-US" dirty="0"/>
              <a:t>Properties, their types, etc.</a:t>
            </a:r>
          </a:p>
          <a:p>
            <a:pPr lvl="2"/>
            <a:r>
              <a:rPr lang="en-US" dirty="0"/>
              <a:t>Relationships between data instances, their types and constraints, etc.</a:t>
            </a:r>
          </a:p>
          <a:p>
            <a:pPr lvl="1"/>
            <a:r>
              <a:rPr lang="en-US" dirty="0"/>
              <a:t>The canonical models are SQL and the relational model.</a:t>
            </a:r>
          </a:p>
          <a:p>
            <a:r>
              <a:rPr lang="en-US" dirty="0"/>
              <a:t>Semi-structured: “You know it when you see it.”</a:t>
            </a:r>
          </a:p>
          <a:p>
            <a:pPr lvl="1"/>
            <a:r>
              <a:rPr lang="en-US" dirty="0"/>
              <a:t>There is clearly some structure or pattern to the data,</a:t>
            </a:r>
          </a:p>
          <a:p>
            <a:pPr lvl="1"/>
            <a:r>
              <a:rPr lang="en-US" dirty="0"/>
              <a:t>But it is not rigorously applied and constrained.</a:t>
            </a:r>
          </a:p>
          <a:p>
            <a:pPr lvl="1"/>
            <a:r>
              <a:rPr lang="en-US" dirty="0"/>
              <a:t>The canonical example is documents, e.g. JSON.</a:t>
            </a:r>
          </a:p>
          <a:p>
            <a:r>
              <a:rPr lang="en-US" dirty="0"/>
              <a:t>Unstructured:</a:t>
            </a:r>
          </a:p>
          <a:p>
            <a:pPr lvl="1"/>
            <a:r>
              <a:rPr lang="en-US" dirty="0"/>
              <a:t>A data instance is just a bunch of bytes and the internal content is not clear.</a:t>
            </a:r>
          </a:p>
          <a:p>
            <a:pPr lvl="1"/>
            <a:r>
              <a:rPr lang="en-US" dirty="0"/>
              <a:t>Examples are photographs, movies, … …</a:t>
            </a:r>
          </a:p>
        </p:txBody>
      </p:sp>
    </p:spTree>
    <p:extLst>
      <p:ext uri="{BB962C8B-B14F-4D97-AF65-F5344CB8AC3E}">
        <p14:creationId xmlns:p14="http://schemas.microsoft.com/office/powerpoint/2010/main" val="3636265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a:xfrm>
            <a:off x="164284" y="15578"/>
            <a:ext cx="9140835" cy="351014"/>
          </a:xfrm>
          <a:prstGeom prst="rect">
            <a:avLst/>
          </a:prstGeom>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104459" y="2711122"/>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a:p>
            <a:r>
              <a:rPr lang="en-US" dirty="0"/>
              <a:t>All categories additionally have </a:t>
            </a:r>
            <a:r>
              <a:rPr lang="en-US" i="1" u="sng" dirty="0"/>
              <a:t>metadata</a:t>
            </a:r>
            <a:r>
              <a:rPr lang="en-US" dirty="0"/>
              <a:t>, which is usually either</a:t>
            </a:r>
            <a:br>
              <a:rPr lang="en-US" dirty="0"/>
            </a:br>
            <a:r>
              <a:rPr lang="en-US" dirty="0"/>
              <a:t>structured or semi-structured.</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354" y="275271"/>
            <a:ext cx="3344993" cy="3072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A269C-E4C6-12EF-529D-FE26C704FF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A1F28-71BA-45D1-1C03-920FB573B5D7}"/>
              </a:ext>
            </a:extLst>
          </p:cNvPr>
          <p:cNvSpPr>
            <a:spLocks noGrp="1"/>
          </p:cNvSpPr>
          <p:nvPr>
            <p:ph idx="1"/>
          </p:nvPr>
        </p:nvSpPr>
        <p:spPr/>
        <p:txBody>
          <a:bodyPr/>
          <a:lstStyle/>
          <a:p>
            <a:r>
              <a:rPr lang="en-US" dirty="0"/>
              <a:t>Database Applications</a:t>
            </a:r>
          </a:p>
        </p:txBody>
      </p:sp>
    </p:spTree>
    <p:extLst>
      <p:ext uri="{BB962C8B-B14F-4D97-AF65-F5344CB8AC3E}">
        <p14:creationId xmlns:p14="http://schemas.microsoft.com/office/powerpoint/2010/main" val="172259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reports,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engineering/science.</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objectives and content</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Introduction: Data, Databases, Database Management Systems</a:t>
            </a:r>
          </a:p>
          <a:p>
            <a:pPr lvl="1">
              <a:lnSpc>
                <a:spcPct val="100000"/>
              </a:lnSpc>
              <a:spcBef>
                <a:spcPts val="0"/>
              </a:spcBef>
              <a:spcAft>
                <a:spcPts val="300"/>
              </a:spcAft>
            </a:pPr>
            <a:r>
              <a:rPr lang="en-US" sz="1400" dirty="0"/>
              <a:t>ER model, ER diagrams, relational model, relational algebra, SQL</a:t>
            </a:r>
          </a:p>
          <a:p>
            <a:pPr lvl="1">
              <a:lnSpc>
                <a:spcPct val="100000"/>
              </a:lnSpc>
              <a:spcBef>
                <a:spcPts val="0"/>
              </a:spcBef>
              <a:spcAft>
                <a:spcPts val="300"/>
              </a:spcAft>
            </a:pPr>
            <a:r>
              <a:rPr lang="en-US" sz="1400" dirty="0"/>
              <a:t>Database/data-centric applications</a:t>
            </a:r>
          </a:p>
          <a:p>
            <a:pPr>
              <a:lnSpc>
                <a:spcPct val="100000"/>
              </a:lnSpc>
              <a:spcBef>
                <a:spcPts val="0"/>
              </a:spcBef>
              <a:spcAft>
                <a:spcPts val="300"/>
              </a:spcAft>
            </a:pPr>
            <a:r>
              <a:rPr lang="en-US" sz="1800" dirty="0"/>
              <a:t>Concepts</a:t>
            </a:r>
          </a:p>
          <a:p>
            <a:pPr lvl="1">
              <a:lnSpc>
                <a:spcPct val="100000"/>
              </a:lnSpc>
              <a:spcBef>
                <a:spcPts val="0"/>
              </a:spcBef>
              <a:spcAft>
                <a:spcPts val="300"/>
              </a:spcAft>
              <a:buFont typeface="Wingdings" pitchFamily="2" charset="2"/>
              <a:buChar char="§"/>
            </a:pPr>
            <a:r>
              <a:rPr lang="en-US" sz="1400" dirty="0"/>
              <a:t>Entity Relationship Model, Entity Relationship Diagrams</a:t>
            </a:r>
          </a:p>
          <a:p>
            <a:pPr lvl="1">
              <a:lnSpc>
                <a:spcPct val="100000"/>
              </a:lnSpc>
              <a:spcBef>
                <a:spcPts val="0"/>
              </a:spcBef>
              <a:spcAft>
                <a:spcPts val="300"/>
              </a:spcAft>
              <a:buFont typeface="Wingdings" pitchFamily="2" charset="2"/>
              <a:buChar char="§"/>
            </a:pPr>
            <a:r>
              <a:rPr lang="en-US" sz="1400" dirty="0"/>
              <a:t>Foundational Relational Model and Algebra</a:t>
            </a:r>
          </a:p>
          <a:p>
            <a:pPr lvl="1">
              <a:lnSpc>
                <a:spcPct val="100000"/>
              </a:lnSpc>
              <a:spcBef>
                <a:spcPts val="0"/>
              </a:spcBef>
              <a:spcAft>
                <a:spcPts val="300"/>
              </a:spcAft>
              <a:buFont typeface="Wingdings" pitchFamily="2" charset="2"/>
              <a:buChar char="§"/>
            </a:pPr>
            <a:r>
              <a:rPr lang="en-US" sz="14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a:prstGeom prst="rect">
            <a:avLst/>
          </a:prstGeom>
        </p:spPr>
        <p:txBody>
          <a:bodyPr/>
          <a:lstStyle/>
          <a:p>
            <a:r>
              <a:rPr lang="en-US" sz="3600" dirty="0"/>
              <a:t>Contents</a:t>
            </a:r>
          </a:p>
        </p:txBody>
      </p:sp>
    </p:spTree>
    <p:extLst>
      <p:ext uri="{BB962C8B-B14F-4D97-AF65-F5344CB8AC3E}">
        <p14:creationId xmlns:p14="http://schemas.microsoft.com/office/powerpoint/2010/main" val="2528181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D0CB0-909B-96FC-3D21-497584A8EC90}"/>
              </a:ext>
            </a:extLst>
          </p:cNvPr>
          <p:cNvSpPr>
            <a:spLocks noGrp="1"/>
          </p:cNvSpPr>
          <p:nvPr>
            <p:ph type="title"/>
          </p:nvPr>
        </p:nvSpPr>
        <p:spPr/>
        <p:txBody>
          <a:bodyPr/>
          <a:lstStyle/>
          <a:p>
            <a:r>
              <a:rPr lang="en-US" dirty="0"/>
              <a:t>Course Project</a:t>
            </a:r>
          </a:p>
        </p:txBody>
      </p:sp>
      <p:pic>
        <p:nvPicPr>
          <p:cNvPr id="4" name="Picture 3">
            <a:extLst>
              <a:ext uri="{FF2B5EF4-FFF2-40B4-BE49-F238E27FC236}">
                <a16:creationId xmlns:a16="http://schemas.microsoft.com/office/drawing/2014/main" id="{33F4892C-2156-B55B-8D19-9E378BCBE41E}"/>
              </a:ext>
            </a:extLst>
          </p:cNvPr>
          <p:cNvPicPr>
            <a:picLocks noChangeAspect="1"/>
          </p:cNvPicPr>
          <p:nvPr/>
        </p:nvPicPr>
        <p:blipFill>
          <a:blip r:embed="rId2"/>
          <a:stretch>
            <a:fillRect/>
          </a:stretch>
        </p:blipFill>
        <p:spPr>
          <a:xfrm>
            <a:off x="457200" y="542704"/>
            <a:ext cx="5617225" cy="4058092"/>
          </a:xfrm>
          <a:prstGeom prst="rect">
            <a:avLst/>
          </a:prstGeom>
        </p:spPr>
      </p:pic>
      <p:sp>
        <p:nvSpPr>
          <p:cNvPr id="5" name="TextBox 4">
            <a:extLst>
              <a:ext uri="{FF2B5EF4-FFF2-40B4-BE49-F238E27FC236}">
                <a16:creationId xmlns:a16="http://schemas.microsoft.com/office/drawing/2014/main" id="{34361EA8-FD71-DD42-F71F-5CD7E07A3B7A}"/>
              </a:ext>
            </a:extLst>
          </p:cNvPr>
          <p:cNvSpPr txBox="1"/>
          <p:nvPr/>
        </p:nvSpPr>
        <p:spPr>
          <a:xfrm>
            <a:off x="4546756" y="2419350"/>
            <a:ext cx="4140044" cy="2031325"/>
          </a:xfrm>
          <a:prstGeom prst="rect">
            <a:avLst/>
          </a:prstGeom>
          <a:noFill/>
        </p:spPr>
        <p:txBody>
          <a:bodyPr wrap="none" rtlCol="0">
            <a:spAutoFit/>
          </a:bodyPr>
          <a:lstStyle/>
          <a:p>
            <a:r>
              <a:rPr lang="en-US" dirty="0"/>
              <a:t>Notes to DFF:</a:t>
            </a:r>
          </a:p>
          <a:p>
            <a:pPr marL="285750" indent="-285750">
              <a:buFont typeface="Arial" panose="020B0604020202020204" pitchFamily="34" charset="0"/>
              <a:buChar char="•"/>
            </a:pPr>
            <a:r>
              <a:rPr lang="en-US" dirty="0"/>
              <a:t>Explain diagram.</a:t>
            </a:r>
          </a:p>
          <a:p>
            <a:pPr marL="285750" indent="-285750">
              <a:buFont typeface="Arial" panose="020B0604020202020204" pitchFamily="34" charset="0"/>
              <a:buChar char="•"/>
            </a:pPr>
            <a:r>
              <a:rPr lang="en-US" dirty="0"/>
              <a:t>Walk through the project template.</a:t>
            </a:r>
          </a:p>
          <a:p>
            <a:endParaRPr lang="en-US" dirty="0"/>
          </a:p>
          <a:p>
            <a:r>
              <a:rPr lang="en-US" dirty="0"/>
              <a:t>We will see more detail on these concepts</a:t>
            </a:r>
            <a:br>
              <a:rPr lang="en-US" dirty="0"/>
            </a:br>
            <a:r>
              <a:rPr lang="en-US" dirty="0"/>
              <a:t>and how implement them during</a:t>
            </a:r>
            <a:br>
              <a:rPr lang="en-US" dirty="0"/>
            </a:br>
            <a:r>
              <a:rPr lang="en-US" dirty="0"/>
              <a:t>the semester.</a:t>
            </a:r>
          </a:p>
        </p:txBody>
      </p:sp>
      <p:sp>
        <p:nvSpPr>
          <p:cNvPr id="7" name="TextBox 6">
            <a:extLst>
              <a:ext uri="{FF2B5EF4-FFF2-40B4-BE49-F238E27FC236}">
                <a16:creationId xmlns:a16="http://schemas.microsoft.com/office/drawing/2014/main" id="{C6734CEA-4624-7AC6-99CE-9978F22B3FF6}"/>
              </a:ext>
            </a:extLst>
          </p:cNvPr>
          <p:cNvSpPr txBox="1"/>
          <p:nvPr/>
        </p:nvSpPr>
        <p:spPr>
          <a:xfrm>
            <a:off x="1600200" y="450371"/>
            <a:ext cx="6880302" cy="184666"/>
          </a:xfrm>
          <a:prstGeom prst="rect">
            <a:avLst/>
          </a:prstGeom>
          <a:noFill/>
        </p:spPr>
        <p:txBody>
          <a:bodyPr wrap="square">
            <a:spAutoFit/>
          </a:bodyPr>
          <a:lstStyle/>
          <a:p>
            <a:r>
              <a:rPr lang="en-US" sz="600" b="1" dirty="0">
                <a:hlinkClick r:id="rId3"/>
              </a:rPr>
              <a:t>https://lucid.app/lucidchart/e17c22fd-541e-4d6b-abdb-d5803c342475/edit?viewport_loc=-574%2C-147%2C2411%2C1301%2CBa~Liy5..UW3&amp;invitationId=inv_4ce204b1-0e04-4666-9173-d4e421ab5df9</a:t>
            </a:r>
            <a:r>
              <a:rPr lang="en-US" sz="600" b="1" dirty="0"/>
              <a:t> </a:t>
            </a:r>
          </a:p>
        </p:txBody>
      </p:sp>
    </p:spTree>
    <p:extLst>
      <p:ext uri="{BB962C8B-B14F-4D97-AF65-F5344CB8AC3E}">
        <p14:creationId xmlns:p14="http://schemas.microsoft.com/office/powerpoint/2010/main" val="2665866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FFA26-0751-6F13-3423-4D60D4A08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1ABC5-4496-519C-FC04-7B913E1EECF4}"/>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839656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3509048" y="3405902"/>
            <a:ext cx="2125903" cy="1477328"/>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Relationship Set:</a:t>
            </a:r>
          </a:p>
          <a:p>
            <a:pPr marL="0" marR="0" lvl="0" indent="0" algn="l" defTabSz="457200" rtl="0" eaLnBrk="1" fontAlgn="base" latinLnBrk="0" hangingPunct="1">
              <a:lnSpc>
                <a:spcPct val="100000"/>
              </a:lnSpc>
              <a:spcBef>
                <a:spcPct val="0"/>
              </a:spcBef>
              <a:spcAft>
                <a:spcPct val="0"/>
              </a:spcAft>
              <a:buClrTx/>
              <a:buSzTx/>
              <a:buFontTx/>
              <a:buNone/>
              <a:tabLst/>
              <a:defRPr/>
            </a:pPr>
            <a:r>
              <a:rPr lang="en-US" dirty="0">
                <a:solidFill>
                  <a:srgbClr val="000000"/>
                </a:solidFill>
              </a:rPr>
              <a:t>{</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(10101,76543)</a:t>
            </a:r>
          </a:p>
          <a:p>
            <a:pPr marL="0" marR="0" lvl="0" indent="0" algn="l" defTabSz="457200" rtl="0" eaLnBrk="1" fontAlgn="base" latinLnBrk="0" hangingPunct="1">
              <a:lnSpc>
                <a:spcPct val="100000"/>
              </a:lnSpc>
              <a:spcBef>
                <a:spcPct val="0"/>
              </a:spcBef>
              <a:spcAft>
                <a:spcPct val="0"/>
              </a:spcAft>
              <a:buClrTx/>
              <a:buSzTx/>
              <a:buFontTx/>
              <a:buNone/>
              <a:tabLst/>
              <a:defRPr/>
            </a:pPr>
            <a:r>
              <a:rPr lang="en-US" dirty="0">
                <a:solidFill>
                  <a:srgbClr val="000000"/>
                </a:solidFill>
              </a:rPr>
              <a:t>}</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76613563"/>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600"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85800" y="603133"/>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1907992"/>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
        <p:nvSpPr>
          <p:cNvPr id="6" name="TextBox 5">
            <a:extLst>
              <a:ext uri="{FF2B5EF4-FFF2-40B4-BE49-F238E27FC236}">
                <a16:creationId xmlns:a16="http://schemas.microsoft.com/office/drawing/2014/main" id="{84F258CC-9077-DCEF-9B5E-8FB549D55E51}"/>
              </a:ext>
            </a:extLst>
          </p:cNvPr>
          <p:cNvSpPr txBox="1"/>
          <p:nvPr/>
        </p:nvSpPr>
        <p:spPr>
          <a:xfrm>
            <a:off x="76201" y="2004423"/>
            <a:ext cx="1011687"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Book</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Tree>
    <p:extLst>
      <p:ext uri="{BB962C8B-B14F-4D97-AF65-F5344CB8AC3E}">
        <p14:creationId xmlns:p14="http://schemas.microsoft.com/office/powerpoint/2010/main" val="2811801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2"/>
          <a:stretch>
            <a:fillRect/>
          </a:stretch>
        </p:blipFill>
        <p:spPr>
          <a:xfrm>
            <a:off x="2743200" y="590550"/>
            <a:ext cx="6034501" cy="2362200"/>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19594" y="444319"/>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3"/>
              </a:rPr>
              <a:t>https://www.lucidchart.com/</a:t>
            </a:r>
            <a:r>
              <a:rPr lang="en-US" sz="1400" dirty="0"/>
              <a:t>)</a:t>
            </a:r>
          </a:p>
          <a:p>
            <a:pPr lvl="1"/>
            <a:r>
              <a:rPr lang="en-US" sz="1400" dirty="0" err="1"/>
              <a:t>Vertabelo</a:t>
            </a:r>
            <a:r>
              <a:rPr lang="en-US" sz="1400" dirty="0"/>
              <a:t> (</a:t>
            </a:r>
            <a:r>
              <a:rPr lang="en-US" sz="1400" dirty="0">
                <a:hlinkClick r:id="rId4"/>
              </a:rPr>
              <a:t>https://vertabelo.com/</a:t>
            </a:r>
            <a:r>
              <a:rPr lang="en-US" sz="1400" dirty="0"/>
              <a:t>)</a:t>
            </a:r>
          </a:p>
          <a:p>
            <a:pPr lvl="1"/>
            <a:r>
              <a:rPr lang="en-US" sz="1400" dirty="0" err="1"/>
              <a:t>DrawIO</a:t>
            </a:r>
            <a:r>
              <a:rPr lang="en-US" sz="1400" dirty="0"/>
              <a:t> (</a:t>
            </a:r>
            <a:r>
              <a:rPr lang="en-US" sz="1400" dirty="0">
                <a:hlinkClick r:id="rId5"/>
              </a:rPr>
              <a:t>https://www.drawio.com/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B4E08030-F460-AD72-0C11-89D34F4731D8}"/>
              </a:ext>
            </a:extLst>
          </p:cNvPr>
          <p:cNvSpPr txBox="1"/>
          <p:nvPr/>
        </p:nvSpPr>
        <p:spPr>
          <a:xfrm>
            <a:off x="5410200" y="3714750"/>
            <a:ext cx="2992229" cy="369332"/>
          </a:xfrm>
          <a:prstGeom prst="rect">
            <a:avLst/>
          </a:prstGeom>
          <a:noFill/>
        </p:spPr>
        <p:txBody>
          <a:bodyPr wrap="none" rtlCol="0">
            <a:spAutoFit/>
          </a:bodyPr>
          <a:lstStyle/>
          <a:p>
            <a:r>
              <a:rPr lang="en-US" dirty="0">
                <a:solidFill>
                  <a:srgbClr val="FF0000"/>
                </a:solidFill>
              </a:rPr>
              <a:t>DFF Note: Demo in </a:t>
            </a:r>
            <a:r>
              <a:rPr lang="en-US" dirty="0" err="1">
                <a:solidFill>
                  <a:srgbClr val="FF0000"/>
                </a:solidFill>
              </a:rPr>
              <a:t>Lucidchart</a:t>
            </a:r>
            <a:endParaRPr lang="en-US" dirty="0">
              <a:solidFill>
                <a:srgbClr val="FF0000"/>
              </a:solidFill>
            </a:endParaRPr>
          </a:p>
        </p:txBody>
      </p:sp>
    </p:spTree>
    <p:extLst>
      <p:ext uri="{BB962C8B-B14F-4D97-AF65-F5344CB8AC3E}">
        <p14:creationId xmlns:p14="http://schemas.microsoft.com/office/powerpoint/2010/main" val="19801981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Grading, Attendance</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91409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Tree>
    <p:extLst>
      <p:ext uri="{BB962C8B-B14F-4D97-AF65-F5344CB8AC3E}">
        <p14:creationId xmlns:p14="http://schemas.microsoft.com/office/powerpoint/2010/main" val="1019541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D3288-4298-4585-5A8B-7727A6E16B28}"/>
              </a:ext>
            </a:extLst>
          </p:cNvPr>
          <p:cNvSpPr>
            <a:spLocks noGrp="1"/>
          </p:cNvSpPr>
          <p:nvPr>
            <p:ph idx="1"/>
          </p:nvPr>
        </p:nvSpPr>
        <p:spPr>
          <a:xfrm>
            <a:off x="152400" y="444319"/>
            <a:ext cx="8839200" cy="4261031"/>
          </a:xfrm>
        </p:spPr>
        <p:txBody>
          <a:bodyPr/>
          <a:lstStyle/>
          <a:p>
            <a:r>
              <a:rPr lang="en-US" dirty="0"/>
              <a:t>A </a:t>
            </a:r>
            <a:r>
              <a:rPr lang="en-US" i="1" dirty="0"/>
              <a:t>domain</a:t>
            </a:r>
            <a:r>
              <a:rPr lang="en-US" dirty="0"/>
              <a:t> is a data type and rules/constraints on allowed values.</a:t>
            </a:r>
          </a:p>
          <a:p>
            <a:pPr lvl="1"/>
            <a:r>
              <a:rPr lang="en-US" i="1" dirty="0"/>
              <a:t>Email</a:t>
            </a:r>
            <a:r>
              <a:rPr lang="en-US" dirty="0"/>
              <a:t> is type </a:t>
            </a:r>
            <a:r>
              <a:rPr lang="en-US" i="1" dirty="0"/>
              <a:t>text</a:t>
            </a:r>
            <a:r>
              <a:rPr lang="en-US" dirty="0"/>
              <a:t> and must contain the character “@”</a:t>
            </a:r>
          </a:p>
          <a:p>
            <a:pPr lvl="1"/>
            <a:r>
              <a:rPr lang="en-US" i="1" dirty="0"/>
              <a:t>Social Security</a:t>
            </a:r>
            <a:r>
              <a:rPr lang="en-US" dirty="0"/>
              <a:t> number is type text(9) and can only contain ‘0’, ‘1’, … …, ‘9’</a:t>
            </a:r>
            <a:endParaRPr lang="en-US" i="1" dirty="0"/>
          </a:p>
          <a:p>
            <a:r>
              <a:rPr lang="en-US" dirty="0"/>
              <a:t>A domain is </a:t>
            </a:r>
            <a:r>
              <a:rPr lang="en-US" i="1" dirty="0"/>
              <a:t>atomic</a:t>
            </a:r>
            <a:r>
              <a:rPr lang="en-US" dirty="0"/>
              <a:t> if it cannot be broken down into a set of more basic domains</a:t>
            </a:r>
          </a:p>
          <a:p>
            <a:pPr lvl="1"/>
            <a:r>
              <a:rPr lang="en-US" dirty="0"/>
              <a:t>The domain </a:t>
            </a:r>
            <a:r>
              <a:rPr lang="en-US" i="1" dirty="0"/>
              <a:t>name</a:t>
            </a:r>
            <a:r>
              <a:rPr lang="en-US" dirty="0"/>
              <a:t> of the form “Ferguson, Donald, F” is not atomic. </a:t>
            </a:r>
            <a:br>
              <a:rPr lang="en-US" dirty="0"/>
            </a:br>
            <a:r>
              <a:rPr lang="en-US" dirty="0"/>
              <a:t>It is three domains: </a:t>
            </a:r>
            <a:r>
              <a:rPr lang="en-US" i="1" dirty="0" err="1"/>
              <a:t>lastname</a:t>
            </a:r>
            <a:r>
              <a:rPr lang="en-US" i="1" dirty="0"/>
              <a:t>, </a:t>
            </a:r>
            <a:r>
              <a:rPr lang="en-US" i="1" dirty="0" err="1"/>
              <a:t>firstname</a:t>
            </a:r>
            <a:r>
              <a:rPr lang="en-US" i="1" dirty="0"/>
              <a:t>, middle initial.</a:t>
            </a:r>
            <a:endParaRPr lang="en-US" dirty="0"/>
          </a:p>
          <a:p>
            <a:pPr lvl="1"/>
            <a:r>
              <a:rPr lang="en-US" dirty="0"/>
              <a:t>The domain </a:t>
            </a:r>
            <a:r>
              <a:rPr lang="en-US" i="1" dirty="0"/>
              <a:t>course ID</a:t>
            </a:r>
            <a:r>
              <a:rPr lang="en-US" dirty="0"/>
              <a:t> of the form COMSW4111 is not atomic:</a:t>
            </a:r>
          </a:p>
          <a:p>
            <a:pPr lvl="2"/>
            <a:r>
              <a:rPr lang="en-US" dirty="0"/>
              <a:t>COMS is from the domain </a:t>
            </a:r>
            <a:r>
              <a:rPr lang="en-US" i="1" dirty="0"/>
              <a:t>department.</a:t>
            </a:r>
          </a:p>
          <a:p>
            <a:pPr lvl="2"/>
            <a:r>
              <a:rPr lang="en-US" dirty="0"/>
              <a:t>W is from the domain </a:t>
            </a:r>
            <a:r>
              <a:rPr lang="en-US" i="1" dirty="0"/>
              <a:t>faculty code.</a:t>
            </a:r>
          </a:p>
          <a:p>
            <a:pPr lvl="2"/>
            <a:r>
              <a:rPr lang="en-US" dirty="0"/>
              <a:t>4111 is from the domain </a:t>
            </a:r>
            <a:r>
              <a:rPr lang="en-US" i="1" dirty="0"/>
              <a:t>valid course numbers.</a:t>
            </a:r>
          </a:p>
          <a:p>
            <a:r>
              <a:rPr lang="en-US" i="1" dirty="0"/>
              <a:t>NULL</a:t>
            </a:r>
            <a:r>
              <a:rPr lang="en-US" dirty="0"/>
              <a:t> indicates that a value is not applicable or unknown for the </a:t>
            </a:r>
            <a:r>
              <a:rPr lang="en-US" i="1" dirty="0"/>
              <a:t>entity.</a:t>
            </a:r>
          </a:p>
          <a:p>
            <a:pPr lvl="1"/>
            <a:r>
              <a:rPr lang="en-US" i="1" dirty="0">
                <a:sym typeface="Wingdings" pitchFamily="2" charset="2"/>
              </a:rPr>
              <a:t> You cannot use another, ad hoc value like -1 for age or ‘’ for middle </a:t>
            </a:r>
            <a:r>
              <a:rPr lang="en-US" dirty="0">
                <a:sym typeface="Wingdings" pitchFamily="2" charset="2"/>
              </a:rPr>
              <a:t>initial</a:t>
            </a:r>
            <a:r>
              <a:rPr lang="en-US" i="1" dirty="0">
                <a:sym typeface="Wingdings" pitchFamily="2" charset="2"/>
              </a:rPr>
              <a:t>.</a:t>
            </a:r>
          </a:p>
          <a:p>
            <a:pPr lvl="1"/>
            <a:r>
              <a:rPr lang="en-US" i="1" dirty="0">
                <a:sym typeface="Wingdings" pitchFamily="2" charset="2"/>
              </a:rPr>
              <a:t>null == null, </a:t>
            </a:r>
            <a:r>
              <a:rPr lang="en-US" i="1" dirty="0" err="1">
                <a:sym typeface="Wingdings" pitchFamily="2" charset="2"/>
              </a:rPr>
              <a:t>lastname</a:t>
            </a:r>
            <a:r>
              <a:rPr lang="en-US" i="1" dirty="0">
                <a:sym typeface="Wingdings" pitchFamily="2" charset="2"/>
              </a:rPr>
              <a:t> != null, null &gt; 5 </a:t>
            </a:r>
            <a:r>
              <a:rPr lang="en-US" dirty="0">
                <a:sym typeface="Wingdings" pitchFamily="2" charset="2"/>
              </a:rPr>
              <a:t>all evaluate to </a:t>
            </a:r>
            <a:r>
              <a:rPr lang="en-US" i="1" dirty="0">
                <a:sym typeface="Wingdings" pitchFamily="2" charset="2"/>
              </a:rPr>
              <a:t>NULL, </a:t>
            </a:r>
            <a:r>
              <a:rPr lang="en-US" dirty="0">
                <a:sym typeface="Wingdings" pitchFamily="2" charset="2"/>
              </a:rPr>
              <a:t>not TRUE or FALSE.</a:t>
            </a:r>
            <a:endParaRPr lang="en-US" i="1" dirty="0"/>
          </a:p>
        </p:txBody>
      </p:sp>
      <p:sp>
        <p:nvSpPr>
          <p:cNvPr id="3" name="Title 2">
            <a:extLst>
              <a:ext uri="{FF2B5EF4-FFF2-40B4-BE49-F238E27FC236}">
                <a16:creationId xmlns:a16="http://schemas.microsoft.com/office/drawing/2014/main" id="{897AFBFB-30C4-3004-F8F3-19FE7FE640B5}"/>
              </a:ext>
            </a:extLst>
          </p:cNvPr>
          <p:cNvSpPr>
            <a:spLocks noGrp="1"/>
          </p:cNvSpPr>
          <p:nvPr>
            <p:ph type="title"/>
          </p:nvPr>
        </p:nvSpPr>
        <p:spPr/>
        <p:txBody>
          <a:bodyPr/>
          <a:lstStyle/>
          <a:p>
            <a:r>
              <a:rPr lang="en-US" dirty="0"/>
              <a:t>Domain, Atomic and NULL</a:t>
            </a:r>
          </a:p>
        </p:txBody>
      </p:sp>
    </p:spTree>
    <p:extLst>
      <p:ext uri="{BB962C8B-B14F-4D97-AF65-F5344CB8AC3E}">
        <p14:creationId xmlns:p14="http://schemas.microsoft.com/office/powerpoint/2010/main" val="2560000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152400" y="2419350"/>
            <a:ext cx="8839200" cy="2023719"/>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r>
              <a:rPr lang="en-US" sz="1800" dirty="0"/>
              <a:t>Overview</a:t>
            </a:r>
          </a:p>
          <a:p>
            <a:pPr lvl="1"/>
            <a:r>
              <a:rPr lang="en-US" sz="1400" dirty="0"/>
              <a:t>The course grade will be in the range 0 to 100.</a:t>
            </a:r>
          </a:p>
          <a:p>
            <a:pPr lvl="1"/>
            <a:r>
              <a:rPr lang="en-US" sz="1400" dirty="0"/>
              <a:t>The mean/median grade will be approximately a B+, using the standard mapping of numerical value to letter grade. That is, 87 to 89 points is a B+.</a:t>
            </a:r>
          </a:p>
          <a:p>
            <a:pPr lvl="1"/>
            <a:r>
              <a:rPr lang="en-US" sz="1400" dirty="0"/>
              <a:t>I will “curve up” if necessary. I </a:t>
            </a:r>
            <a:r>
              <a:rPr lang="en-US" sz="1400" u="sng" dirty="0"/>
              <a:t>will not</a:t>
            </a:r>
            <a:r>
              <a:rPr lang="en-US" sz="1400" dirty="0"/>
              <a:t> curve down.</a:t>
            </a:r>
          </a:p>
          <a:p>
            <a:r>
              <a:rPr lang="en-US" sz="1800" dirty="0"/>
              <a:t>Point value:</a:t>
            </a:r>
          </a:p>
          <a:p>
            <a:pPr lvl="1"/>
            <a:r>
              <a:rPr lang="en-US" sz="1400" dirty="0"/>
              <a:t>HW1, HW2, …, HW5 are each worth 5 points.</a:t>
            </a:r>
          </a:p>
          <a:p>
            <a:pPr lvl="1"/>
            <a:r>
              <a:rPr lang="en-US" sz="1400" dirty="0"/>
              <a:t>There will be 3 non-cumulative in lecture, written exams. Each is worth 25 points.</a:t>
            </a:r>
          </a:p>
          <a:p>
            <a:pPr lvl="1"/>
            <a:r>
              <a:rPr lang="en-US" sz="1400" dirty="0"/>
              <a:t>You MUST take the exams at the specified date and times unless there are very strong,</a:t>
            </a:r>
            <a:br>
              <a:rPr lang="en-US" sz="1400" dirty="0"/>
            </a:br>
            <a:r>
              <a:rPr lang="en-US" sz="1400" dirty="0"/>
              <a:t>extenuating circumstances.</a:t>
            </a:r>
          </a:p>
          <a:p>
            <a:r>
              <a:rPr lang="en-US" sz="1800" dirty="0"/>
              <a:t>Additional information:</a:t>
            </a:r>
          </a:p>
          <a:p>
            <a:pPr lvl="1"/>
            <a:r>
              <a:rPr lang="en-US" sz="1400" dirty="0"/>
              <a:t>A homework will have written questions and practical implementation tasks.</a:t>
            </a:r>
            <a:br>
              <a:rPr lang="en-US" sz="1400" dirty="0"/>
            </a:br>
            <a:r>
              <a:rPr lang="en-US" sz="1400" dirty="0"/>
              <a:t>The tasks incrementally implement a small project.</a:t>
            </a:r>
          </a:p>
          <a:p>
            <a:pPr lvl="1"/>
            <a:r>
              <a:rPr lang="en-US" sz="1400" dirty="0"/>
              <a:t>Completing and understanding the homework assignments </a:t>
            </a:r>
            <a:r>
              <a:rPr lang="en-US" sz="1400" b="1" dirty="0"/>
              <a:t>without</a:t>
            </a:r>
            <a:r>
              <a:rPr lang="en-US" sz="1400" dirty="0"/>
              <a:t> using ChatGPT, etc.</a:t>
            </a:r>
            <a:br>
              <a:rPr lang="en-US" sz="1400" dirty="0"/>
            </a:br>
            <a:r>
              <a:rPr lang="en-US" sz="1400" dirty="0"/>
              <a:t>will significantly improve your performance on the exams.</a:t>
            </a:r>
          </a:p>
        </p:txBody>
      </p:sp>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a:prstGeom prst="rect">
            <a:avLst/>
          </a:prstGeom>
        </p:spPr>
        <p:txBody>
          <a:bodyPr/>
          <a:lstStyle/>
          <a:p>
            <a:r>
              <a:rPr lang="en-US" dirty="0"/>
              <a:t>Homework and Grading</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a:xfrm>
            <a:off x="172570" y="514350"/>
            <a:ext cx="8345107" cy="3969781"/>
          </a:xfrm>
        </p:spPr>
        <p:txBody>
          <a:bodyPr/>
          <a:lstStyle/>
          <a:p>
            <a:pPr>
              <a:lnSpc>
                <a:spcPct val="100000"/>
              </a:lnSpc>
              <a:spcBef>
                <a:spcPts val="0"/>
              </a:spcBef>
              <a:spcAft>
                <a:spcPts val="300"/>
              </a:spcAft>
            </a:pPr>
            <a:r>
              <a:rPr lang="en-US" sz="1600" dirty="0"/>
              <a:t>I used to only give homework and take-home exams. </a:t>
            </a:r>
          </a:p>
          <a:p>
            <a:pPr lvl="1">
              <a:lnSpc>
                <a:spcPct val="100000"/>
              </a:lnSpc>
              <a:spcBef>
                <a:spcPts val="0"/>
              </a:spcBef>
              <a:spcAft>
                <a:spcPts val="300"/>
              </a:spcAft>
            </a:pPr>
            <a:r>
              <a:rPr lang="en-US" sz="1200" dirty="0"/>
              <a:t>ChatGPT and generative AI force faculty to fundamentally change the approach to homework and exams.</a:t>
            </a:r>
          </a:p>
          <a:p>
            <a:pPr lvl="1">
              <a:lnSpc>
                <a:spcPct val="100000"/>
              </a:lnSpc>
              <a:spcBef>
                <a:spcPts val="0"/>
              </a:spcBef>
              <a:spcAft>
                <a:spcPts val="300"/>
              </a:spcAft>
            </a:pPr>
            <a:r>
              <a:rPr lang="en-US" sz="1200" dirty="0"/>
              <a:t>Some students will use generative AI for take home assignments and take-home exams.</a:t>
            </a:r>
          </a:p>
          <a:p>
            <a:pPr lvl="2">
              <a:lnSpc>
                <a:spcPct val="100000"/>
              </a:lnSpc>
              <a:spcBef>
                <a:spcPts val="0"/>
              </a:spcBef>
              <a:spcAft>
                <a:spcPts val="300"/>
              </a:spcAft>
            </a:pPr>
            <a:r>
              <a:rPr lang="en-US" sz="1000" dirty="0"/>
              <a:t>These students will not learn, internalize and understand how to apply the concepts of this course.</a:t>
            </a:r>
          </a:p>
          <a:p>
            <a:pPr lvl="2">
              <a:lnSpc>
                <a:spcPct val="100000"/>
              </a:lnSpc>
              <a:spcBef>
                <a:spcPts val="0"/>
              </a:spcBef>
              <a:spcAft>
                <a:spcPts val="300"/>
              </a:spcAft>
            </a:pPr>
            <a:r>
              <a:rPr lang="en-US" sz="1000" dirty="0"/>
              <a:t>Their having ChatGPT do the homework and exams is unfair to students that do the work themselves.</a:t>
            </a:r>
          </a:p>
          <a:p>
            <a:pPr>
              <a:lnSpc>
                <a:spcPct val="100000"/>
              </a:lnSpc>
              <a:spcBef>
                <a:spcPts val="0"/>
              </a:spcBef>
              <a:spcAft>
                <a:spcPts val="300"/>
              </a:spcAft>
            </a:pPr>
            <a:r>
              <a:rPr lang="en-US" sz="1600" dirty="0"/>
              <a:t>There is a long, long history of tools to increase productivity.</a:t>
            </a:r>
          </a:p>
          <a:p>
            <a:pPr lvl="1">
              <a:lnSpc>
                <a:spcPct val="100000"/>
              </a:lnSpc>
              <a:spcBef>
                <a:spcPts val="0"/>
              </a:spcBef>
              <a:spcAft>
                <a:spcPts val="300"/>
              </a:spcAft>
            </a:pPr>
            <a:r>
              <a:rPr lang="en-US" sz="1200" dirty="0"/>
              <a:t>I use generative AI to make me more productive for SW development, presentations, documents, spreadsheets, … … </a:t>
            </a:r>
            <a:br>
              <a:rPr lang="en-US" sz="1200" dirty="0"/>
            </a:br>
            <a:r>
              <a:rPr lang="en-US" sz="1200" dirty="0"/>
              <a:t>I also use generative AI to help me learn a new domain.</a:t>
            </a:r>
          </a:p>
          <a:p>
            <a:pPr lvl="1">
              <a:lnSpc>
                <a:spcPct val="100000"/>
              </a:lnSpc>
              <a:spcBef>
                <a:spcPts val="0"/>
              </a:spcBef>
              <a:spcAft>
                <a:spcPts val="300"/>
              </a:spcAft>
            </a:pPr>
            <a:r>
              <a:rPr lang="en-US" sz="1200" dirty="0"/>
              <a:t>But, I must understand the material and domain</a:t>
            </a:r>
          </a:p>
          <a:p>
            <a:pPr lvl="2">
              <a:lnSpc>
                <a:spcPct val="100000"/>
              </a:lnSpc>
              <a:spcBef>
                <a:spcPts val="0"/>
              </a:spcBef>
              <a:spcAft>
                <a:spcPts val="300"/>
              </a:spcAft>
            </a:pPr>
            <a:r>
              <a:rPr lang="en-US" sz="1000" dirty="0"/>
              <a:t>To define the overall project structure, tasks, convert vague requirements to a concrete design, form the prompts, … …</a:t>
            </a:r>
          </a:p>
          <a:p>
            <a:pPr lvl="2">
              <a:lnSpc>
                <a:spcPct val="100000"/>
              </a:lnSpc>
              <a:spcBef>
                <a:spcPts val="0"/>
              </a:spcBef>
              <a:spcAft>
                <a:spcPts val="300"/>
              </a:spcAft>
            </a:pPr>
            <a:r>
              <a:rPr lang="en-US" sz="1000" dirty="0"/>
              <a:t>To validate and “tinker with”  the generated results.</a:t>
            </a:r>
            <a:endParaRPr lang="en-US" sz="1000" dirty="0">
              <a:sym typeface="Wingdings" pitchFamily="2" charset="2"/>
            </a:endParaRPr>
          </a:p>
          <a:p>
            <a:pPr lvl="1">
              <a:lnSpc>
                <a:spcPct val="100000"/>
              </a:lnSpc>
              <a:spcBef>
                <a:spcPts val="0"/>
              </a:spcBef>
              <a:spcAft>
                <a:spcPts val="300"/>
              </a:spcAft>
            </a:pPr>
            <a:r>
              <a:rPr lang="en-US" sz="1200" dirty="0">
                <a:sym typeface="Wingdings" pitchFamily="2" charset="2"/>
              </a:rPr>
              <a:t>Generative AI and ChatGPT is about 97% accurate on homework assignments and exam problems. But, 97% accuracy on</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Writing an accounting, reporting and compliance application  bankruptcy and/or jail.</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Computing optimal parameters for jet engine design from data  unscheduled, rapid disassembly.</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300"/>
              </a:spcAft>
            </a:pPr>
            <a:r>
              <a:rPr lang="en-US" sz="1600" dirty="0">
                <a:sym typeface="Wingdings" pitchFamily="2" charset="2"/>
              </a:rPr>
              <a:t> I must teach you and you must learn the material, or this course is a waste of our time.</a:t>
            </a:r>
          </a:p>
          <a:p>
            <a:pPr>
              <a:lnSpc>
                <a:spcPct val="100000"/>
              </a:lnSpc>
              <a:spcBef>
                <a:spcPts val="0"/>
              </a:spcBef>
              <a:spcAft>
                <a:spcPts val="300"/>
              </a:spcAft>
            </a:pPr>
            <a:r>
              <a:rPr lang="en-US" sz="1600" u="sng" dirty="0">
                <a:sym typeface="Wingdings" pitchFamily="2" charset="2"/>
              </a:rPr>
              <a:t>Doing the homework assignments without over reliance on generative AI will significantly, significantly improve your performance on exams.</a:t>
            </a:r>
            <a:endParaRPr lang="en-US" sz="1600" u="sng" dirty="0"/>
          </a:p>
        </p:txBody>
      </p:sp>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a:prstGeom prst="rect">
            <a:avLst/>
          </a:prstGeom>
        </p:spPr>
        <p:txBody>
          <a:bodyPr/>
          <a:lstStyle/>
          <a:p>
            <a:r>
              <a:rPr lang="en-US" dirty="0"/>
              <a:t>Thoughts on ChatGPT and Generative AI</a:t>
            </a:r>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C4F81D1A-1AEE-D4C2-D2B7-9F298D5A2EC7}"/>
              </a:ext>
            </a:extLst>
          </p:cNvPr>
          <p:cNvSpPr txBox="1"/>
          <p:nvPr/>
        </p:nvSpPr>
        <p:spPr>
          <a:xfrm>
            <a:off x="5728631" y="472880"/>
            <a:ext cx="3309560" cy="2862322"/>
          </a:xfrm>
          <a:prstGeom prst="rect">
            <a:avLst/>
          </a:prstGeom>
          <a:noFill/>
        </p:spPr>
        <p:txBody>
          <a:bodyPr wrap="none" rtlCol="0">
            <a:spAutoFit/>
          </a:bodyPr>
          <a:lstStyle/>
          <a:p>
            <a:r>
              <a:rPr lang="en-US" dirty="0">
                <a:solidFill>
                  <a:srgbClr val="FF0000"/>
                </a:solidFill>
              </a:rPr>
              <a:t>R1,r2,r3 is an implicit join,</a:t>
            </a:r>
            <a:br>
              <a:rPr lang="en-US" dirty="0">
                <a:solidFill>
                  <a:srgbClr val="FF0000"/>
                </a:solidFill>
              </a:rPr>
            </a:br>
            <a:r>
              <a:rPr lang="en-US" dirty="0">
                <a:solidFill>
                  <a:srgbClr val="FF0000"/>
                </a:solidFill>
              </a:rPr>
              <a:t>which I try to avoid. This basically</a:t>
            </a:r>
          </a:p>
          <a:p>
            <a:r>
              <a:rPr lang="en-US" dirty="0">
                <a:solidFill>
                  <a:srgbClr val="FF0000"/>
                </a:solidFill>
              </a:rPr>
              <a:t>form the set</a:t>
            </a:r>
          </a:p>
          <a:p>
            <a:endParaRPr lang="en-US" dirty="0">
              <a:solidFill>
                <a:srgbClr val="FF0000"/>
              </a:solidFill>
            </a:endParaRPr>
          </a:p>
          <a:p>
            <a:r>
              <a:rPr lang="en-US" dirty="0">
                <a:solidFill>
                  <a:srgbClr val="FF0000"/>
                </a:solidFill>
              </a:rPr>
              <a:t>R</a:t>
            </a:r>
            <a:r>
              <a:rPr lang="en-US" baseline="-25000" dirty="0">
                <a:solidFill>
                  <a:srgbClr val="FF0000"/>
                </a:solidFill>
              </a:rPr>
              <a:t>1 </a:t>
            </a:r>
            <a:r>
              <a:rPr lang="en-US" dirty="0">
                <a:solidFill>
                  <a:srgbClr val="FF0000"/>
                </a:solidFill>
              </a:rPr>
              <a:t>X R</a:t>
            </a:r>
            <a:r>
              <a:rPr lang="en-US" baseline="-25000" dirty="0">
                <a:solidFill>
                  <a:srgbClr val="FF0000"/>
                </a:solidFill>
              </a:rPr>
              <a:t>2 </a:t>
            </a:r>
            <a:r>
              <a:rPr lang="en-US" dirty="0">
                <a:solidFill>
                  <a:srgbClr val="FF0000"/>
                </a:solidFill>
              </a:rPr>
              <a:t>X R</a:t>
            </a:r>
            <a:r>
              <a:rPr lang="en-US" baseline="-25000" dirty="0">
                <a:solidFill>
                  <a:srgbClr val="FF0000"/>
                </a:solidFill>
              </a:rPr>
              <a:t>3 </a:t>
            </a:r>
            <a:r>
              <a:rPr lang="en-US" dirty="0">
                <a:solidFill>
                  <a:srgbClr val="FF0000"/>
                </a:solidFill>
              </a:rPr>
              <a:t>where X is the</a:t>
            </a:r>
          </a:p>
          <a:p>
            <a:r>
              <a:rPr lang="en-US" dirty="0">
                <a:solidFill>
                  <a:srgbClr val="FF0000"/>
                </a:solidFill>
              </a:rPr>
              <a:t>cartesian product of the 3</a:t>
            </a:r>
          </a:p>
          <a:p>
            <a:r>
              <a:rPr lang="en-US" dirty="0">
                <a:solidFill>
                  <a:srgbClr val="FF0000"/>
                </a:solidFill>
              </a:rPr>
              <a:t>relations, which we will see</a:t>
            </a:r>
            <a:br>
              <a:rPr lang="en-US" dirty="0">
                <a:solidFill>
                  <a:srgbClr val="FF0000"/>
                </a:solidFill>
              </a:rPr>
            </a:br>
            <a:r>
              <a:rPr lang="en-US" dirty="0">
                <a:solidFill>
                  <a:srgbClr val="FF0000"/>
                </a:solidFill>
              </a:rPr>
              <a:t>rarely makes sense.</a:t>
            </a:r>
          </a:p>
          <a:p>
            <a:endParaRPr lang="en-US" dirty="0">
              <a:solidFill>
                <a:srgbClr val="FF0000"/>
              </a:solidFill>
            </a:endParaRPr>
          </a:p>
          <a:p>
            <a:r>
              <a:rPr lang="en-US" dirty="0">
                <a:solidFill>
                  <a:srgbClr val="FF0000"/>
                </a:solidFill>
              </a:rPr>
              <a:t>I make the JOIN explicit.</a:t>
            </a:r>
          </a:p>
        </p:txBody>
      </p:sp>
    </p:spTree>
    <p:extLst>
      <p:ext uri="{BB962C8B-B14F-4D97-AF65-F5344CB8AC3E}">
        <p14:creationId xmlns:p14="http://schemas.microsoft.com/office/powerpoint/2010/main" val="946538113"/>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
        <p:nvSpPr>
          <p:cNvPr id="2" name="Rounded Rectangle 1">
            <a:extLst>
              <a:ext uri="{FF2B5EF4-FFF2-40B4-BE49-F238E27FC236}">
                <a16:creationId xmlns:a16="http://schemas.microsoft.com/office/drawing/2014/main" id="{8E8C2D1B-9C90-DE29-1B55-8A820217D425}"/>
              </a:ext>
            </a:extLst>
          </p:cNvPr>
          <p:cNvSpPr/>
          <p:nvPr/>
        </p:nvSpPr>
        <p:spPr bwMode="auto">
          <a:xfrm>
            <a:off x="2286000" y="3181350"/>
            <a:ext cx="3048000" cy="137160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Restart Here</a:t>
            </a:r>
          </a:p>
        </p:txBody>
      </p:sp>
    </p:spTree>
    <p:extLst>
      <p:ext uri="{BB962C8B-B14F-4D97-AF65-F5344CB8AC3E}">
        <p14:creationId xmlns:p14="http://schemas.microsoft.com/office/powerpoint/2010/main" val="4115695247"/>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3DBB9-62A6-9CC8-DD45-18C9E52B958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B9E9090-8FD6-4339-016C-C0AC0CFB8262}"/>
              </a:ext>
            </a:extLst>
          </p:cNvPr>
          <p:cNvSpPr>
            <a:spLocks noGrp="1"/>
          </p:cNvSpPr>
          <p:nvPr>
            <p:ph type="body" idx="3"/>
          </p:nvPr>
        </p:nvSpPr>
        <p:spPr/>
        <p:txBody>
          <a:bodyPr/>
          <a:lstStyle/>
          <a:p>
            <a:pPr>
              <a:lnSpc>
                <a:spcPct val="100000"/>
              </a:lnSpc>
              <a:spcBef>
                <a:spcPts val="0"/>
              </a:spcBef>
              <a:spcAft>
                <a:spcPts val="300"/>
              </a:spcAft>
            </a:pPr>
            <a:r>
              <a:rPr lang="en-US" dirty="0"/>
              <a:t>I will stream and record lectures.</a:t>
            </a:r>
            <a:br>
              <a:rPr lang="en-US" dirty="0"/>
            </a:br>
            <a:endParaRPr lang="en-US" dirty="0"/>
          </a:p>
          <a:p>
            <a:pPr>
              <a:lnSpc>
                <a:spcPct val="100000"/>
              </a:lnSpc>
              <a:spcBef>
                <a:spcPts val="0"/>
              </a:spcBef>
              <a:spcAft>
                <a:spcPts val="300"/>
              </a:spcAft>
            </a:pPr>
            <a:r>
              <a:rPr lang="en-US" dirty="0"/>
              <a:t>Why do I record lectures?</a:t>
            </a:r>
          </a:p>
          <a:p>
            <a:pPr lvl="1">
              <a:lnSpc>
                <a:spcPct val="100000"/>
              </a:lnSpc>
              <a:spcBef>
                <a:spcPts val="0"/>
              </a:spcBef>
              <a:spcAft>
                <a:spcPts val="300"/>
              </a:spcAft>
            </a:pPr>
            <a:r>
              <a:rPr lang="en-US" dirty="0"/>
              <a:t>There will be times this semester when I have a compelling reason for not being in-person.</a:t>
            </a:r>
            <a:br>
              <a:rPr lang="en-US" dirty="0"/>
            </a:br>
            <a:r>
              <a:rPr lang="en-US" dirty="0"/>
              <a:t>If I cannot always be in person, I cannot expect that you will.</a:t>
            </a:r>
          </a:p>
          <a:p>
            <a:pPr lvl="1">
              <a:lnSpc>
                <a:spcPct val="100000"/>
              </a:lnSpc>
              <a:spcBef>
                <a:spcPts val="0"/>
              </a:spcBef>
              <a:spcAft>
                <a:spcPts val="300"/>
              </a:spcAft>
            </a:pPr>
            <a:r>
              <a:rPr lang="en-US" dirty="0"/>
              <a:t>There will be times when you have a compelling reason.</a:t>
            </a:r>
            <a:br>
              <a:rPr lang="en-US" dirty="0"/>
            </a:br>
            <a:endParaRPr lang="en-US" dirty="0"/>
          </a:p>
          <a:p>
            <a:pPr>
              <a:lnSpc>
                <a:spcPct val="100000"/>
              </a:lnSpc>
              <a:spcBef>
                <a:spcPts val="0"/>
              </a:spcBef>
              <a:spcAft>
                <a:spcPts val="300"/>
              </a:spcAft>
            </a:pPr>
            <a:r>
              <a:rPr lang="en-US" dirty="0"/>
              <a:t>Why should you attend?</a:t>
            </a:r>
          </a:p>
          <a:p>
            <a:pPr lvl="1">
              <a:lnSpc>
                <a:spcPct val="100000"/>
              </a:lnSpc>
              <a:spcBef>
                <a:spcPts val="0"/>
              </a:spcBef>
              <a:spcAft>
                <a:spcPts val="300"/>
              </a:spcAft>
            </a:pPr>
            <a:r>
              <a:rPr lang="en-US" dirty="0"/>
              <a:t>My total commute time to teach in person is approximately 3 hours. </a:t>
            </a:r>
            <a:endParaRPr lang="en-US" dirty="0">
              <a:sym typeface="Wingdings" pitchFamily="2" charset="2"/>
            </a:endParaRPr>
          </a:p>
          <a:p>
            <a:pPr lvl="1">
              <a:lnSpc>
                <a:spcPct val="100000"/>
              </a:lnSpc>
              <a:spcBef>
                <a:spcPts val="0"/>
              </a:spcBef>
              <a:spcAft>
                <a:spcPts val="300"/>
              </a:spcAft>
            </a:pPr>
            <a:r>
              <a:rPr lang="en-US" dirty="0">
                <a:sym typeface="Wingdings" pitchFamily="2" charset="2"/>
              </a:rPr>
              <a:t>The capacity of the classrooms determines the allowed enrollment in W4111.</a:t>
            </a:r>
            <a:br>
              <a:rPr lang="en-US" dirty="0">
                <a:sym typeface="Wingdings" pitchFamily="2" charset="2"/>
              </a:rPr>
            </a:br>
            <a:r>
              <a:rPr lang="en-US" dirty="0">
                <a:sym typeface="Wingdings" pitchFamily="2" charset="2"/>
              </a:rPr>
              <a:t>There are disappointed students that cannot enroll because you are in “their chair.”</a:t>
            </a:r>
          </a:p>
          <a:p>
            <a:pPr lvl="1">
              <a:lnSpc>
                <a:spcPct val="100000"/>
              </a:lnSpc>
              <a:spcBef>
                <a:spcPts val="0"/>
              </a:spcBef>
              <a:spcAft>
                <a:spcPts val="300"/>
              </a:spcAft>
              <a:buFont typeface="Wingdings" pitchFamily="2" charset="2"/>
              <a:buChar char="è"/>
            </a:pPr>
            <a:r>
              <a:rPr lang="en-US" dirty="0">
                <a:sym typeface="Wingdings" pitchFamily="2" charset="2"/>
              </a:rPr>
              <a:t>Basic decency and respect means you should make the effort to attend.</a:t>
            </a:r>
            <a:br>
              <a:rPr lang="en-US" dirty="0">
                <a:sym typeface="Wingdings" pitchFamily="2" charset="2"/>
              </a:rPr>
            </a:br>
            <a:endParaRPr lang="en-US" dirty="0">
              <a:sym typeface="Wingdings" pitchFamily="2" charset="2"/>
            </a:endParaRPr>
          </a:p>
          <a:p>
            <a:pPr>
              <a:lnSpc>
                <a:spcPct val="100000"/>
              </a:lnSpc>
              <a:spcBef>
                <a:spcPts val="0"/>
              </a:spcBef>
              <a:spcAft>
                <a:spcPts val="300"/>
              </a:spcAft>
            </a:pPr>
            <a:r>
              <a:rPr lang="en-US" dirty="0">
                <a:sym typeface="Wingdings" pitchFamily="2" charset="2"/>
              </a:rPr>
              <a:t>If attendance becomes very poor, I will periodically give a pop quiz.</a:t>
            </a:r>
          </a:p>
          <a:p>
            <a:pPr marL="428625" lvl="1" indent="0">
              <a:lnSpc>
                <a:spcPct val="100000"/>
              </a:lnSpc>
              <a:spcBef>
                <a:spcPts val="0"/>
              </a:spcBef>
              <a:spcAft>
                <a:spcPts val="300"/>
              </a:spcAft>
              <a:buNone/>
            </a:pPr>
            <a:endParaRPr lang="en-US" dirty="0">
              <a:sym typeface="Wingdings" pitchFamily="2" charset="2"/>
            </a:endParaRPr>
          </a:p>
          <a:p>
            <a:pPr>
              <a:lnSpc>
                <a:spcPct val="100000"/>
              </a:lnSpc>
              <a:spcBef>
                <a:spcPts val="0"/>
              </a:spcBef>
              <a:spcAft>
                <a:spcPts val="300"/>
              </a:spcAft>
            </a:pPr>
            <a:endParaRPr lang="en-US" dirty="0"/>
          </a:p>
        </p:txBody>
      </p:sp>
      <p:sp>
        <p:nvSpPr>
          <p:cNvPr id="2" name="Title 1">
            <a:extLst>
              <a:ext uri="{FF2B5EF4-FFF2-40B4-BE49-F238E27FC236}">
                <a16:creationId xmlns:a16="http://schemas.microsoft.com/office/drawing/2014/main" id="{7322BC11-AAC8-2FCF-BFF7-AEA30E04B32D}"/>
              </a:ext>
            </a:extLst>
          </p:cNvPr>
          <p:cNvSpPr>
            <a:spLocks noGrp="1"/>
          </p:cNvSpPr>
          <p:nvPr>
            <p:ph type="title"/>
          </p:nvPr>
        </p:nvSpPr>
        <p:spPr>
          <a:prstGeom prst="rect">
            <a:avLst/>
          </a:prstGeom>
        </p:spPr>
        <p:txBody>
          <a:bodyPr/>
          <a:lstStyle/>
          <a:p>
            <a:r>
              <a:rPr lang="en-US" dirty="0"/>
              <a:t>Lectures and Attendance</a:t>
            </a:r>
          </a:p>
        </p:txBody>
      </p:sp>
    </p:spTree>
    <p:extLst>
      <p:ext uri="{BB962C8B-B14F-4D97-AF65-F5344CB8AC3E}">
        <p14:creationId xmlns:p14="http://schemas.microsoft.com/office/powerpoint/2010/main" val="36472492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a:xfrm>
            <a:off x="152400" y="2266950"/>
            <a:ext cx="8839200" cy="523220"/>
          </a:xfrm>
        </p:spPr>
        <p:txBody>
          <a:bodyPr/>
          <a:lstStyle/>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4F37C7-0C5A-D197-2638-AD91E1E8E7F4}"/>
              </a:ext>
            </a:extLst>
          </p:cNvPr>
          <p:cNvSpPr>
            <a:spLocks noGrp="1"/>
          </p:cNvSpPr>
          <p:nvPr>
            <p:ph idx="1"/>
          </p:nvPr>
        </p:nvSpPr>
        <p:spPr/>
        <p:txBody>
          <a:bodyPr/>
          <a:lstStyle/>
          <a:p>
            <a:r>
              <a:rPr lang="en-US" dirty="0"/>
              <a:t>Ed will contain the details of completion.</a:t>
            </a:r>
          </a:p>
          <a:p>
            <a:endParaRPr lang="en-US" dirty="0"/>
          </a:p>
          <a:p>
            <a:r>
              <a:rPr lang="en-US" dirty="0"/>
              <a:t>HW 1 has three parts:</a:t>
            </a:r>
          </a:p>
          <a:p>
            <a:pPr lvl="1"/>
            <a:r>
              <a:rPr lang="en-US" dirty="0"/>
              <a:t>Demonstrating that you have successfully set up your environment.</a:t>
            </a:r>
          </a:p>
          <a:p>
            <a:pPr lvl="1"/>
            <a:r>
              <a:rPr lang="en-US" dirty="0"/>
              <a:t>Written questions demonstrating your knowledge of the book’s</a:t>
            </a:r>
            <a:br>
              <a:rPr lang="en-US" dirty="0"/>
            </a:br>
            <a:r>
              <a:rPr lang="en-US" dirty="0"/>
              <a:t>lecture 1 slides’ material.</a:t>
            </a:r>
          </a:p>
          <a:p>
            <a:pPr lvl="1"/>
            <a:r>
              <a:rPr lang="en-US" dirty="0"/>
              <a:t>Some simple, “practical” relational algebra and SQL questions.</a:t>
            </a:r>
          </a:p>
          <a:p>
            <a:endParaRPr lang="en-US" dirty="0"/>
          </a:p>
          <a:p>
            <a:r>
              <a:rPr lang="en-US" dirty="0"/>
              <a:t>HW1 is due on 14-September-2025 at 11:59 PM</a:t>
            </a:r>
          </a:p>
          <a:p>
            <a:pPr lvl="1"/>
            <a:endParaRPr lang="en-US" dirty="0"/>
          </a:p>
          <a:p>
            <a:r>
              <a:rPr lang="en-US" dirty="0"/>
              <a:t>Walk through framework on next slide.</a:t>
            </a:r>
            <a:br>
              <a:rPr lang="en-US" dirty="0"/>
            </a:br>
            <a:r>
              <a:rPr lang="en-US" dirty="0"/>
              <a:t>Walk through of the homework.</a:t>
            </a:r>
          </a:p>
          <a:p>
            <a:pPr lvl="1"/>
            <a:endParaRPr lang="en-US" dirty="0"/>
          </a:p>
        </p:txBody>
      </p:sp>
      <p:sp>
        <p:nvSpPr>
          <p:cNvPr id="2" name="Title 1">
            <a:extLst>
              <a:ext uri="{FF2B5EF4-FFF2-40B4-BE49-F238E27FC236}">
                <a16:creationId xmlns:a16="http://schemas.microsoft.com/office/drawing/2014/main" id="{49AAABEB-AE60-4E63-7771-D983BC4E6A86}"/>
              </a:ext>
            </a:extLst>
          </p:cNvPr>
          <p:cNvSpPr>
            <a:spLocks noGrp="1"/>
          </p:cNvSpPr>
          <p:nvPr>
            <p:ph type="title"/>
          </p:nvPr>
        </p:nvSpPr>
        <p:spPr>
          <a:prstGeom prst="rect">
            <a:avLst/>
          </a:prstGeom>
        </p:spPr>
        <p:txBody>
          <a:bodyPr/>
          <a:lstStyle/>
          <a:p>
            <a:r>
              <a:rPr lang="en-US" dirty="0"/>
              <a:t>Walk Through the Definition</a:t>
            </a:r>
          </a:p>
        </p:txBody>
      </p:sp>
    </p:spTree>
    <p:extLst>
      <p:ext uri="{BB962C8B-B14F-4D97-AF65-F5344CB8AC3E}">
        <p14:creationId xmlns:p14="http://schemas.microsoft.com/office/powerpoint/2010/main" val="356397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105511</TotalTime>
  <Words>8205</Words>
  <Application>Microsoft Macintosh PowerPoint</Application>
  <PresentationFormat>On-screen Show (16:9)</PresentationFormat>
  <Paragraphs>837</Paragraphs>
  <Slides>92</Slides>
  <Notes>37</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92</vt:i4>
      </vt:variant>
    </vt:vector>
  </HeadingPairs>
  <TitlesOfParts>
    <vt:vector size="119" baseType="lpstr">
      <vt:lpstr>ＭＳ Ｐゴシック</vt:lpstr>
      <vt:lpstr>-apple-system</vt:lpstr>
      <vt:lpstr>Amazon Ember</vt:lpstr>
      <vt:lpstr>Arial</vt:lpstr>
      <vt:lpstr>Arial</vt:lpstr>
      <vt:lpstr>Calibri</vt:lpstr>
      <vt:lpstr>Didact Gothic</vt:lpstr>
      <vt:lpstr>Helvetica</vt:lpstr>
      <vt:lpstr>Helvetica Neue</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2_db-5-grey</vt:lpstr>
      <vt:lpstr>3_db-5-grey</vt:lpstr>
      <vt:lpstr>1_Office Theme</vt:lpstr>
      <vt:lpstr>4_db-5-grey</vt:lpstr>
      <vt:lpstr>5_db-5-grey</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Lectures and Attendance</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What is a Database</vt:lpstr>
      <vt:lpstr>Database Management System (DBMS)</vt:lpstr>
      <vt:lpstr>Database Management System (DBMS)</vt:lpstr>
      <vt:lpstr>A DBMS is a Special Program</vt:lpstr>
      <vt:lpstr>Outline</vt:lpstr>
      <vt:lpstr>PowerPoint Presentation</vt:lpstr>
      <vt:lpstr>5 Vs of Data</vt:lpstr>
      <vt:lpstr>Types of Data</vt:lpstr>
      <vt:lpstr>Category of Data</vt:lpstr>
      <vt:lpstr>PowerPoint Presentation</vt:lpstr>
      <vt:lpstr>Two Common Database Applications</vt:lpstr>
      <vt:lpstr>Business Intelligence, Insight, Analysis, … …</vt:lpstr>
      <vt:lpstr>Web Application Problem Statement</vt:lpstr>
      <vt:lpstr>Interactive/Operational</vt:lpstr>
      <vt:lpstr>Course Project</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Domain, Atomic and NULL</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Walk Through the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615</cp:revision>
  <cp:lastPrinted>2025-01-23T20:48:19Z</cp:lastPrinted>
  <dcterms:created xsi:type="dcterms:W3CDTF">2010-04-12T23:12:02Z</dcterms:created>
  <dcterms:modified xsi:type="dcterms:W3CDTF">2025-09-07T16:58:03Z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